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5" r:id="rId4"/>
    <p:sldId id="276" r:id="rId5"/>
    <p:sldId id="277" r:id="rId6"/>
    <p:sldId id="295" r:id="rId7"/>
    <p:sldId id="274" r:id="rId8"/>
    <p:sldId id="278" r:id="rId9"/>
    <p:sldId id="279" r:id="rId10"/>
    <p:sldId id="280" r:id="rId11"/>
    <p:sldId id="292" r:id="rId12"/>
    <p:sldId id="293" r:id="rId13"/>
    <p:sldId id="294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0A3402-6126-43DB-95AE-084C017F52EA}">
          <p14:sldIdLst>
            <p14:sldId id="256"/>
            <p14:sldId id="275"/>
            <p14:sldId id="276"/>
            <p14:sldId id="277"/>
            <p14:sldId id="295"/>
            <p14:sldId id="274"/>
            <p14:sldId id="278"/>
            <p14:sldId id="279"/>
            <p14:sldId id="280"/>
            <p14:sldId id="292"/>
            <p14:sldId id="293"/>
            <p14:sldId id="294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  <p14:section name="Untitled Section" id="{503AB52A-7F13-4325-8E06-DE1AC39E289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CC0FA"/>
    <a:srgbClr val="0062A4"/>
    <a:srgbClr val="007CD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1" autoAdjust="0"/>
    <p:restoredTop sz="96250"/>
  </p:normalViewPr>
  <p:slideViewPr>
    <p:cSldViewPr snapToGrid="0">
      <p:cViewPr varScale="1">
        <p:scale>
          <a:sx n="120" d="100"/>
          <a:sy n="120" d="100"/>
        </p:scale>
        <p:origin x="20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78279-CC93-4CE5-AF0A-F7F7905589EC}" type="datetimeFigureOut">
              <a:rPr lang="en-US" smtClean="0"/>
              <a:t>7/17/22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767BA-E52B-423F-AB28-29C153672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4437063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5297488"/>
            <a:ext cx="6048375" cy="696912"/>
          </a:xfrm>
        </p:spPr>
        <p:txBody>
          <a:bodyPr/>
          <a:lstStyle>
            <a:lvl1pPr marL="0" indent="0" algn="r">
              <a:buFontTx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9925" y="333375"/>
            <a:ext cx="1800225" cy="63357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250" y="333375"/>
            <a:ext cx="5248275" cy="63357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CA7E131-C2B4-6D8D-BE65-4434C15ACA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71775" y="4437063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96BE4AE-924B-5017-92D6-7FED2989DE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71775" y="5297488"/>
            <a:ext cx="6048375" cy="69691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37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44A2-C0C4-1F3E-E59D-A3EEF87E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A43B9-802D-8228-A324-9800AC20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8751B-E093-56A0-41FF-2E3C9CA036F3}"/>
              </a:ext>
            </a:extLst>
          </p:cNvPr>
          <p:cNvSpPr txBox="1"/>
          <p:nvPr userDrawn="1"/>
        </p:nvSpPr>
        <p:spPr>
          <a:xfrm>
            <a:off x="6087137" y="6564073"/>
            <a:ext cx="33307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FF0000"/>
                </a:solidFill>
                <a:latin typeface="Eras Medium ITC" panose="020B0602030504020804" pitchFamily="34" charset="0"/>
              </a:rPr>
              <a:t>ECM TEAM CONFIDENTIAL &amp; PROPRIETARY </a:t>
            </a:r>
            <a:endParaRPr lang="en-US" sz="1000" dirty="0">
              <a:solidFill>
                <a:srgbClr val="FF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44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AF8D-283F-5236-7E22-2DE708D8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C3EFF-A449-DAFF-C639-5726A088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282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8BAD-1521-F28C-AADB-E467FABE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03C49-29CA-D553-8E0D-119BE505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9250" y="1270000"/>
            <a:ext cx="3524250" cy="5399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008C3-E464-79E8-F6A6-096C29352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5900" y="1270000"/>
            <a:ext cx="3524250" cy="5399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4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CBDE-7043-BC3E-B813-42C63C78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521F3-0066-ED48-2A8F-B7194A852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3BC55-2322-FDCB-E3F6-4551C2A79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BFF69-FD11-0D4C-7078-D3CF8C870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A5650-CF8D-57B0-98A4-A9C9AFBDC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62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3FB7-83E8-EDAB-9077-D3B789FC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152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268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8742-52CC-712C-CB6B-1C7B227E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70FE-03DC-DC40-E9A0-2CF7CF255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4526C-6BEC-242F-BA14-054F125B0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09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4682A-BF7E-2317-99F2-21AD7E64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9DBC04-980E-7CEF-3810-731F229E7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BFFDD-1C11-3FF2-2B2C-EB70263AC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194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AA9D-497F-0FDD-F54D-D5D74404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A266F-ABE4-101D-E2A5-031DD22CD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952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BEFE54-AA59-A32B-A000-2D65FDF63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19925" y="333375"/>
            <a:ext cx="1800225" cy="6335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D3127-DE7C-5754-D9A3-6264A8DF1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9250" y="333375"/>
            <a:ext cx="5248275" cy="63357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13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19250" y="1270000"/>
            <a:ext cx="3524250" cy="539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5900" y="1270000"/>
            <a:ext cx="3524250" cy="539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333375"/>
            <a:ext cx="72009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270000"/>
            <a:ext cx="72009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E8D2EE-DF45-AB66-8C79-B4F855DA7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333375"/>
            <a:ext cx="72009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405FDA-0235-F042-18BE-24AEFE31D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270000"/>
            <a:ext cx="72009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36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10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2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5.wdp"/><Relationship Id="rId7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Roakley.ravesecurity@gmail.com" TargetMode="External"/><Relationship Id="rId4" Type="http://schemas.openxmlformats.org/officeDocument/2006/relationships/hyperlink" Target="mailto:roakleyecm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-318682"/>
            <a:ext cx="5832475" cy="2861685"/>
          </a:xfrm>
          <a:noFill/>
        </p:spPr>
        <p:txBody>
          <a:bodyPr/>
          <a:lstStyle/>
          <a:p>
            <a: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Comprehensively</a:t>
            </a:r>
            <a:b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</a:br>
            <a: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Protecting</a:t>
            </a:r>
            <a:b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</a:br>
            <a: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Critical</a:t>
            </a:r>
            <a:b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</a:br>
            <a: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Infrastructure</a:t>
            </a:r>
            <a:b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</a:br>
            <a:r>
              <a:rPr lang="en-US" sz="24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in Africa</a:t>
            </a:r>
            <a:endParaRPr lang="uk-UA" sz="2400" b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C662F-3E89-FB13-A6AE-094321D3D944}"/>
              </a:ext>
            </a:extLst>
          </p:cNvPr>
          <p:cNvSpPr txBox="1"/>
          <p:nvPr/>
        </p:nvSpPr>
        <p:spPr>
          <a:xfrm>
            <a:off x="82685" y="6490563"/>
            <a:ext cx="2258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Summer 2022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52CE9-024B-1AF1-74EC-6CABF4C55375}"/>
              </a:ext>
            </a:extLst>
          </p:cNvPr>
          <p:cNvGrpSpPr/>
          <p:nvPr/>
        </p:nvGrpSpPr>
        <p:grpSpPr>
          <a:xfrm>
            <a:off x="4805427" y="4527056"/>
            <a:ext cx="4157657" cy="2100467"/>
            <a:chOff x="4728539" y="3938294"/>
            <a:chExt cx="4157657" cy="2100467"/>
          </a:xfrm>
        </p:grpSpPr>
        <p:pic>
          <p:nvPicPr>
            <p:cNvPr id="4" name="bg object 52">
              <a:extLst>
                <a:ext uri="{FF2B5EF4-FFF2-40B4-BE49-F238E27FC236}">
                  <a16:creationId xmlns:a16="http://schemas.microsoft.com/office/drawing/2014/main" id="{961A5D93-32E3-BEAF-2622-3372A807672B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1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8539" y="3938294"/>
              <a:ext cx="2008999" cy="14710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DA82B9-0F18-184C-EDBE-C698B269E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74582" y="4256769"/>
              <a:ext cx="911614" cy="9116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9FE6CE-8D29-192F-764A-57FA2D156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702" y="4197827"/>
              <a:ext cx="1099707" cy="1097280"/>
            </a:xfrm>
            <a:prstGeom prst="rect">
              <a:avLst/>
            </a:prstGeom>
          </p:spPr>
        </p:pic>
        <p:pic>
          <p:nvPicPr>
            <p:cNvPr id="8" name="Picture 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DE336465-2821-4DAF-AA7B-8A8A45A4D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3" t="23206" r="11163" b="22531"/>
            <a:stretch/>
          </p:blipFill>
          <p:spPr bwMode="auto">
            <a:xfrm>
              <a:off x="5229839" y="5420736"/>
              <a:ext cx="2008999" cy="526476"/>
            </a:xfrm>
            <a:prstGeom prst="rect">
              <a:avLst/>
            </a:prstGeom>
            <a:noFill/>
          </p:spPr>
        </p:pic>
        <p:pic>
          <p:nvPicPr>
            <p:cNvPr id="1026" name="Picture 2" descr="ADT Commercial announces new executive leadership team">
              <a:extLst>
                <a:ext uri="{FF2B5EF4-FFF2-40B4-BE49-F238E27FC236}">
                  <a16:creationId xmlns:a16="http://schemas.microsoft.com/office/drawing/2014/main" id="{2EFD8726-F021-62C1-A0D4-34B569BD3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986" y="5329187"/>
              <a:ext cx="1278033" cy="709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05427" y="4259876"/>
            <a:ext cx="4157657" cy="38366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400" b="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Presented by: </a:t>
            </a:r>
            <a:r>
              <a:rPr lang="en-US" sz="1800" b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The ECM Team</a:t>
            </a:r>
            <a:endParaRPr lang="uk-UA" sz="1800" b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1810F-8370-87EA-744A-E56C4601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288" y="1037152"/>
            <a:ext cx="719695" cy="719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9614" y="2077605"/>
            <a:ext cx="8792936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algn="just">
              <a:spcBef>
                <a:spcPts val="600"/>
              </a:spcBef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Aviation Division </a:t>
            </a:r>
          </a:p>
          <a:p>
            <a:pPr marL="12700" marR="5080" algn="just">
              <a:lnSpc>
                <a:spcPct val="100200"/>
              </a:lnSpc>
              <a:spcBef>
                <a:spcPts val="600"/>
              </a:spcBef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Includes UAS Integration Centers, Tactical Drones, Tactical Drone Academy, &amp; Drone Academy.</a:t>
            </a:r>
          </a:p>
          <a:p>
            <a:pPr marL="6350" algn="just">
              <a:spcBef>
                <a:spcPts val="1200"/>
              </a:spcBef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Bio/Technological Medical Division </a:t>
            </a:r>
          </a:p>
          <a:p>
            <a:pPr marL="12700" marR="5080" algn="just">
              <a:lnSpc>
                <a:spcPct val="100200"/>
              </a:lnSpc>
              <a:spcBef>
                <a:spcPts val="600"/>
              </a:spcBef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Methodologies &amp; technologies for defense against infectious diseases, &amp; technologies to save lives &amp; enhance human wellness.</a:t>
            </a:r>
          </a:p>
          <a:p>
            <a:pPr marL="12700" algn="just">
              <a:spcBef>
                <a:spcPts val="12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Cyber Division</a:t>
            </a:r>
          </a:p>
          <a:p>
            <a:pPr marL="12700" algn="just">
              <a:spcBef>
                <a:spcPts val="12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Offers a variety of training programs &amp; cybersecurity services that incorporate cutting-edge cyber technologies from Israel.</a:t>
            </a:r>
          </a:p>
          <a:p>
            <a:pPr marL="6350" algn="just">
              <a:spcBef>
                <a:spcPts val="1200"/>
              </a:spcBef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Emergency Services Division</a:t>
            </a:r>
          </a:p>
          <a:p>
            <a:pPr algn="just">
              <a:spcBef>
                <a:spcPts val="600"/>
              </a:spcBef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Training &amp; services in Chemical, Biological, Radiological, &amp; Nuclear (CBRN) defense for various government agencies &amp; the public.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472" y="1162599"/>
            <a:ext cx="5420544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CRI USO Main Divisions: A to E </a:t>
            </a:r>
            <a:endParaRPr lang="uk-UA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(2a)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4D0B4-FEF0-CFDE-F9D9-A370FD53D6C2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9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0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1810F-8370-87EA-744A-E56C4601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288" y="1037152"/>
            <a:ext cx="719695" cy="719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9614" y="2077605"/>
            <a:ext cx="879293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1800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Public Safety Division</a:t>
            </a:r>
            <a:endParaRPr lang="en-US" sz="1800" b="1" spc="-5" dirty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marL="12700" algn="just">
              <a:spcBef>
                <a:spcPts val="6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Provides training in homeland security, national security, anti/counter terrorism, crime defense, &amp; tactical drone use.</a:t>
            </a:r>
          </a:p>
          <a:p>
            <a:pPr marL="12700" algn="just">
              <a:spcBef>
                <a:spcPts val="12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R&amp;D Innovation Division</a:t>
            </a:r>
          </a:p>
          <a:p>
            <a:pPr marL="12700" algn="just">
              <a:spcBef>
                <a:spcPts val="6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Delivers technological innovations &amp; solutions that can save lives, enhance quality of life, and create amazing investment opportunities.</a:t>
            </a:r>
          </a:p>
          <a:p>
            <a:pPr marL="12700" algn="just">
              <a:spcBef>
                <a:spcPts val="600"/>
              </a:spcBef>
              <a:tabLst>
                <a:tab pos="1639570" algn="l"/>
              </a:tabLst>
            </a:pPr>
            <a:endParaRPr lang="en-US" sz="1600" spc="-5" dirty="0">
              <a:solidFill>
                <a:srgbClr val="000000"/>
              </a:solidFill>
              <a:latin typeface="Eras Light ITC" panose="020B0402030504020804" pitchFamily="34" charset="0"/>
            </a:endParaRPr>
          </a:p>
          <a:p>
            <a:pPr marL="12700" algn="just">
              <a:spcBef>
                <a:spcPts val="600"/>
              </a:spcBef>
              <a:tabLst>
                <a:tab pos="1639570" algn="l"/>
              </a:tabLst>
            </a:pPr>
            <a:endParaRPr lang="en-US" sz="1600" spc="-5" dirty="0">
              <a:solidFill>
                <a:srgbClr val="000000"/>
              </a:solidFill>
              <a:latin typeface="Eras Light ITC" panose="020B04020305040208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472" y="1162599"/>
            <a:ext cx="537615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CRI USO Main Divisions: P to R </a:t>
            </a:r>
            <a:endParaRPr lang="uk-UA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(2b)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382B6-2D1F-D65D-D2A8-57FCBDC02005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10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3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41810F-8370-87EA-744A-E56C4601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8288" y="1037152"/>
            <a:ext cx="719695" cy="719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5532" y="1898351"/>
            <a:ext cx="8792936" cy="5030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12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Drone Pilot Courses &amp; Tactical Teams Courses</a:t>
            </a:r>
          </a:p>
          <a:p>
            <a:pPr marL="12700" algn="just">
              <a:spcBef>
                <a:spcPts val="3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Drone Pilot &amp; Tactical training courses offer the best options for entire units/groups</a:t>
            </a:r>
            <a:endParaRPr lang="en-US" b="1" spc="-50" dirty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marL="12700" algn="just">
              <a:spcBef>
                <a:spcPts val="9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Law Enforcement, Military, Federal &amp; Security Drone Courses</a:t>
            </a:r>
          </a:p>
          <a:p>
            <a:pPr marL="12700" algn="just">
              <a:spcBef>
                <a:spcPts val="3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CRI’s Tactical Drone Academy offers one-of-a-kind tactical drone courses that in the fields of public safety, homeland &amp; national security in support of our national safety &amp; readiness.</a:t>
            </a:r>
          </a:p>
          <a:p>
            <a:pPr marL="12700" algn="just">
              <a:lnSpc>
                <a:spcPts val="2845"/>
              </a:lnSpc>
              <a:spcBef>
                <a:spcPts val="9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PTSD/TBI Drone Experience Courses</a:t>
            </a:r>
          </a:p>
          <a:p>
            <a:pPr marL="12700" marR="5080" algn="just">
              <a:lnSpc>
                <a:spcPct val="100800"/>
              </a:lnSpc>
              <a:spcBef>
                <a:spcPts val="3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These rehab-oriented courses are offered to veterans and trauma survivors.</a:t>
            </a:r>
          </a:p>
          <a:p>
            <a:pPr marL="12700" algn="just">
              <a:lnSpc>
                <a:spcPts val="2845"/>
              </a:lnSpc>
              <a:spcBef>
                <a:spcPts val="9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Public Drone Courses</a:t>
            </a:r>
          </a:p>
          <a:p>
            <a:pPr marL="12700" marR="5080" algn="just">
              <a:lnSpc>
                <a:spcPct val="100800"/>
              </a:lnSpc>
              <a:spcBef>
                <a:spcPts val="3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Drone training courses are offered to qualified &amp; vetted civilians interested in pursuing careers within the drone industry.</a:t>
            </a:r>
          </a:p>
          <a:p>
            <a:pPr marL="12700" algn="just">
              <a:lnSpc>
                <a:spcPts val="2845"/>
              </a:lnSpc>
              <a:spcBef>
                <a:spcPts val="900"/>
              </a:spcBef>
              <a:tabLst>
                <a:tab pos="1639570" algn="l"/>
              </a:tabLst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Tactical Drone Advisement, Consultation, &amp; Guidance </a:t>
            </a:r>
          </a:p>
          <a:p>
            <a:pPr marL="12700" marR="5080" algn="just">
              <a:lnSpc>
                <a:spcPct val="100800"/>
              </a:lnSpc>
              <a:spcBef>
                <a:spcPts val="300"/>
              </a:spcBef>
              <a:tabLst>
                <a:tab pos="1639570" algn="l"/>
              </a:tabLst>
            </a:pPr>
            <a:r>
              <a:rPr lang="en-US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Delivers advisement, consultation &amp; guidance services to law enforcement, military units, federal agencies, &amp; security companies creating &amp; implementing tactical drone units/divisions within their respective agencies or departments.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472" y="1162599"/>
            <a:ext cx="537615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CRI USO Drone Courses</a:t>
            </a:r>
            <a:endParaRPr lang="uk-UA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(2c)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79EB25-808A-A896-A921-186AE6B6B627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11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03" y="908050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955" y="1162599"/>
            <a:ext cx="3796552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Physical Security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(3)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3888420" y="1756847"/>
            <a:ext cx="4973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000000"/>
              </a:buClr>
            </a:pPr>
            <a:r>
              <a:rPr lang="en-US" b="1" spc="-5">
                <a:solidFill>
                  <a:srgbClr val="000000"/>
                </a:solidFill>
                <a:latin typeface="Eras Light ITC" panose="020B0402030504020804" pitchFamily="34" charset="0"/>
              </a:rPr>
              <a:t>RAVE / HITI / CRI USO / ADT Commercial </a:t>
            </a: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provide exceptional security equipment &amp; specialists that deliver unprecedented physical security solutions.</a:t>
            </a:r>
          </a:p>
        </p:txBody>
      </p:sp>
      <p:pic>
        <p:nvPicPr>
          <p:cNvPr id="10" name="object 121">
            <a:extLst>
              <a:ext uri="{FF2B5EF4-FFF2-40B4-BE49-F238E27FC236}">
                <a16:creationId xmlns:a16="http://schemas.microsoft.com/office/drawing/2014/main" id="{C3DE5807-0BBC-FC02-1849-F5B31B9D2328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rcRect l="10245" t="9404" r="28702" b="15765"/>
          <a:stretch/>
        </p:blipFill>
        <p:spPr>
          <a:xfrm>
            <a:off x="887608" y="4693711"/>
            <a:ext cx="1817070" cy="1576202"/>
          </a:xfrm>
          <a:prstGeom prst="rect">
            <a:avLst/>
          </a:prstGeom>
        </p:spPr>
      </p:pic>
      <p:pic>
        <p:nvPicPr>
          <p:cNvPr id="12" name="object 122">
            <a:extLst>
              <a:ext uri="{FF2B5EF4-FFF2-40B4-BE49-F238E27FC236}">
                <a16:creationId xmlns:a16="http://schemas.microsoft.com/office/drawing/2014/main" id="{8CF44F38-F1C6-1F65-A4C6-38A1959FC8B7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27" r="5666"/>
          <a:stretch/>
        </p:blipFill>
        <p:spPr>
          <a:xfrm>
            <a:off x="381740" y="2140498"/>
            <a:ext cx="3089429" cy="2108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C44B4-0906-8521-D729-FAA63C0DD1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259" y="1037152"/>
            <a:ext cx="719695" cy="719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3966377" y="2789470"/>
            <a:ext cx="4973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Physical Security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3933905" y="3298873"/>
            <a:ext cx="492795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Executive Protection Services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Personnel / Vehicle / Cargo Screening Services 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Special Event Security Services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Access Control Services</a:t>
            </a:r>
          </a:p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RAVE/ HITI /CRI USO / ADT Commercial Security Specialists can also develop tailor-made security plans &amp; programs while applying the most current industry standards / requirements at the customer’s request</a:t>
            </a:r>
          </a:p>
        </p:txBody>
      </p:sp>
      <p:pic>
        <p:nvPicPr>
          <p:cNvPr id="18" name="Picture 2" descr="ADT Commercial announces new executive leadership team">
            <a:extLst>
              <a:ext uri="{FF2B5EF4-FFF2-40B4-BE49-F238E27FC236}">
                <a16:creationId xmlns:a16="http://schemas.microsoft.com/office/drawing/2014/main" id="{5B8ED23E-7256-D9BD-53AE-927AA545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81" y="1118963"/>
            <a:ext cx="969763" cy="5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D8B04E-B6F2-6FCA-048A-227155FA6783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12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3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7" y="908050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164" y="1162599"/>
            <a:ext cx="449641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Personal Security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(4)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191187" y="2011396"/>
            <a:ext cx="8670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RAVE/ HITI  / CRI USO Personal Security: Manpower + Equipment mitigates risk for people whose reputations, prominence, wealth, travel, or jobs require heightened security.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C44B4-0906-8521-D729-FAA63C0DD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063" y="1037152"/>
            <a:ext cx="719695" cy="719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1539642" y="2718836"/>
            <a:ext cx="5523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Personal Security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1539643" y="3108256"/>
            <a:ext cx="7372588" cy="358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algn="just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Secure Travel Services: provides security drivers, vehicles &amp; protective personnel as needed globally through our own staff or carefully vetted partners. Traveler tracking &amp; emergency evacuations are also included.</a:t>
            </a:r>
          </a:p>
          <a:p>
            <a:pPr marL="342900" marR="147003" indent="-342900" algn="just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Close Protection Services: as needed at home, at work or on the road- including protective surveillance &amp; covert protection.</a:t>
            </a:r>
          </a:p>
          <a:p>
            <a:pPr marL="342900" marR="147003" indent="-342900" algn="just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Residential Protection: to keep principals &amp; their families safe at primary or secondary residences.</a:t>
            </a:r>
          </a:p>
          <a:p>
            <a:pPr marL="342900" marR="147003" indent="-342900" algn="just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Consulting, Development &amp; Implementation of Corporate Executive Protection: programs so corporations can build, turn around, or improve their own dedicated EP programs. We conduct Risk, Threat &amp; Vulnerability Assessments (RTVAs) to program design, staffing &amp; management.</a:t>
            </a:r>
          </a:p>
          <a:p>
            <a:pPr marL="342900" marR="147003" indent="-342900" algn="just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Emergency Protection Services: that are available on short notice to deal with evacuations and other crisis situations.</a:t>
            </a:r>
          </a:p>
        </p:txBody>
      </p:sp>
      <p:pic>
        <p:nvPicPr>
          <p:cNvPr id="17" name="object 4">
            <a:extLst>
              <a:ext uri="{FF2B5EF4-FFF2-40B4-BE49-F238E27FC236}">
                <a16:creationId xmlns:a16="http://schemas.microsoft.com/office/drawing/2014/main" id="{A779363E-0E38-81DD-7F30-1E21C3899ADB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991" r="9094" b="8899"/>
          <a:stretch/>
        </p:blipFill>
        <p:spPr>
          <a:xfrm>
            <a:off x="191187" y="5769570"/>
            <a:ext cx="936277" cy="7958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 descr="A picture containing person, ceiling, indoor, standing&#10;&#10;Description automatically generated">
            <a:extLst>
              <a:ext uri="{FF2B5EF4-FFF2-40B4-BE49-F238E27FC236}">
                <a16:creationId xmlns:a16="http://schemas.microsoft.com/office/drawing/2014/main" id="{6AEBF0CE-6E8A-9C1D-EBFC-E25BB18514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1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0" t="18606" r="12675" b="6615"/>
          <a:stretch/>
        </p:blipFill>
        <p:spPr>
          <a:xfrm>
            <a:off x="153799" y="3271674"/>
            <a:ext cx="1053854" cy="9338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object 2">
            <a:extLst>
              <a:ext uri="{FF2B5EF4-FFF2-40B4-BE49-F238E27FC236}">
                <a16:creationId xmlns:a16="http://schemas.microsoft.com/office/drawing/2014/main" id="{6C50C7BF-1F39-E773-206E-B996BE326366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1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919" r="17588"/>
          <a:stretch/>
        </p:blipFill>
        <p:spPr>
          <a:xfrm>
            <a:off x="668210" y="4637594"/>
            <a:ext cx="838109" cy="7434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53286F-4490-8B69-357D-1D012939943C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13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8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277" y="1162599"/>
            <a:ext cx="3101477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Cybersecurity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(5)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191187" y="2011396"/>
            <a:ext cx="8670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Sapphire BLU provides cost-effective, competitive pricing for exemplary tailor-fitted cybersecurity services &amp; support.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282142" y="2718836"/>
            <a:ext cx="5523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Cybersecurity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282143" y="3108256"/>
            <a:ext cx="4289857" cy="360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Asset Discovery &amp; Management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Attack Sensing &amp; Warning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Communications &amp; Coordination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Cybersecurity Application Development, Deployment, &amp; Integration 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Cybersecurity Infrastructure Architecture &amp; Engineering 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Cybersecurity Infrastructure Operations, Maintenance, &amp; Administration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Cybersecurity Program Management 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Cyber Threat Intelligence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4D0112-9676-F6CD-FA0A-67F8A9CB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23206" r="11163" b="22531"/>
          <a:stretch/>
        </p:blipFill>
        <p:spPr bwMode="auto">
          <a:xfrm>
            <a:off x="3821449" y="1209428"/>
            <a:ext cx="1840896" cy="482423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BFFC22-A20B-9C19-8E3D-69941DBB8DC6}"/>
              </a:ext>
            </a:extLst>
          </p:cNvPr>
          <p:cNvSpPr txBox="1"/>
          <p:nvPr/>
        </p:nvSpPr>
        <p:spPr>
          <a:xfrm>
            <a:off x="4741897" y="2737003"/>
            <a:ext cx="4289857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Incident Response, Mitigation, Remediation, &amp; Recovery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Insider Threat Hunting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Malware Analysis 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Monitoring &amp; Analysis (7x24x365)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Network Traffic Monitoring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Pattern Analysis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Penetration Testing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Trend Analysis &amp; Correlation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Vulnerability Assessments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12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Web &amp; Communications Log Capture &amp; Analysis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75AD9-52F3-6C93-BBD7-B8D570CF074C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14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4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7" y="908050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69" y="1137350"/>
            <a:ext cx="255789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Staffing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(6)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191187" y="2011396"/>
            <a:ext cx="8670671" cy="102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540" indent="-318" algn="just">
              <a:lnSpc>
                <a:spcPct val="114999"/>
              </a:lnSpc>
              <a:spcBef>
                <a:spcPts val="40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As trusted leaders in the staffing industry, we pride ourselves on providing tip- of-the-spear experienced professional personnel &amp; leaders in various industries to uniquely fit every client’s mission.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C44B4-0906-8521-D729-FAA63C0DD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063" y="1037152"/>
            <a:ext cx="719695" cy="719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4327231" y="2853056"/>
            <a:ext cx="4701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Staffing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4327232" y="3242476"/>
            <a:ext cx="47013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76300" algn="just">
              <a:spcBef>
                <a:spcPts val="400"/>
              </a:spcBef>
              <a:buClr>
                <a:srgbClr val="000000"/>
              </a:buClr>
            </a:pPr>
            <a:r>
              <a:rPr lang="en-US" b="1" spc="-90" dirty="0">
                <a:solidFill>
                  <a:srgbClr val="2D3337"/>
                </a:solidFill>
                <a:latin typeface="Eras Light ITC" panose="020B0402030504020804" pitchFamily="34" charset="0"/>
                <a:cs typeface="Arial"/>
              </a:rPr>
              <a:t>Areas include but are not limited to: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Physical Security Cyber Security Industrial Security Key Leadership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Technical Security Oversight Risk Management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Mentorship and On-Job Training Security Plans and Programs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Quality Assurance and Quality Control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Inspections</a:t>
            </a:r>
          </a:p>
          <a:p>
            <a:pPr marL="342900" marR="147003" indent="-342900" algn="just" defTabSz="457200">
              <a:spcBef>
                <a:spcPts val="14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End User Monitoring Resource Protection</a:t>
            </a:r>
          </a:p>
        </p:txBody>
      </p:sp>
      <p:pic>
        <p:nvPicPr>
          <p:cNvPr id="12" name="object 6">
            <a:extLst>
              <a:ext uri="{FF2B5EF4-FFF2-40B4-BE49-F238E27FC236}">
                <a16:creationId xmlns:a16="http://schemas.microsoft.com/office/drawing/2014/main" id="{299EE4A4-B1ED-16DC-A353-046004D4F47C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50000" contrast="40000"/>
                    </a14:imgEffect>
                  </a14:imgLayer>
                </a14:imgProps>
              </a:ext>
            </a:extLst>
          </a:blip>
          <a:srcRect l="3040" t="23721" r="11994" b="3931"/>
          <a:stretch/>
        </p:blipFill>
        <p:spPr>
          <a:xfrm>
            <a:off x="754573" y="3365483"/>
            <a:ext cx="2856200" cy="29955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5F2E47-1491-F96E-DEDE-C6438473C5B6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15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D4926E-8EDA-A540-8274-1614BF57D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23206" r="11163" b="22531"/>
          <a:stretch/>
        </p:blipFill>
        <p:spPr bwMode="auto">
          <a:xfrm>
            <a:off x="4300143" y="1162599"/>
            <a:ext cx="1840896" cy="482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68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31" y="908050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325" y="1011673"/>
            <a:ext cx="3156413" cy="10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Security   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     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Training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(7)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191187" y="2011396"/>
            <a:ext cx="8670671" cy="390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540" indent="-318" algn="just">
              <a:lnSpc>
                <a:spcPct val="114999"/>
              </a:lnSpc>
              <a:spcBef>
                <a:spcPts val="40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Advanced Law Enforcement, Military, Security &amp; Fire and Rescue Professional Training.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C44B4-0906-8521-D729-FAA63C0DD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2487" y="1037152"/>
            <a:ext cx="719695" cy="719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4323424" y="2402209"/>
            <a:ext cx="4701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Security Training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4323426" y="2791629"/>
            <a:ext cx="4701358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76300" algn="just">
              <a:spcBef>
                <a:spcPts val="400"/>
              </a:spcBef>
              <a:buClr>
                <a:srgbClr val="000000"/>
              </a:buClr>
            </a:pPr>
            <a:r>
              <a:rPr lang="en-US" b="1" spc="-90" dirty="0">
                <a:solidFill>
                  <a:srgbClr val="2D3337"/>
                </a:solidFill>
                <a:latin typeface="Eras Light ITC" panose="020B0402030504020804" pitchFamily="34" charset="0"/>
                <a:cs typeface="Arial"/>
              </a:rPr>
              <a:t>Areas include but are not limited to: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Certified Instructors 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Defensive Tactics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Firearms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First Responders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Force Protection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Technical Rescue</a:t>
            </a:r>
          </a:p>
          <a:p>
            <a:pPr marL="342900" marR="147003" indent="-342900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Weapon Defense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E6412-E094-83CB-43B6-9965C61F77C7}"/>
              </a:ext>
            </a:extLst>
          </p:cNvPr>
          <p:cNvSpPr/>
          <p:nvPr/>
        </p:nvSpPr>
        <p:spPr>
          <a:xfrm>
            <a:off x="4170833" y="967026"/>
            <a:ext cx="1633492" cy="834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Henk Van </a:t>
            </a:r>
            <a:r>
              <a:rPr lang="en-US" sz="1200" b="1" dirty="0" err="1">
                <a:solidFill>
                  <a:schemeClr val="tx1"/>
                </a:solidFill>
              </a:rPr>
              <a:t>Tonder</a:t>
            </a:r>
            <a:r>
              <a:rPr lang="en-US" sz="1200" b="1" dirty="0">
                <a:solidFill>
                  <a:schemeClr val="tx1"/>
                </a:solidFill>
              </a:rPr>
              <a:t>, Global Security Expert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D9AD1-D521-4CC2-DC22-B97DF231E900}"/>
              </a:ext>
            </a:extLst>
          </p:cNvPr>
          <p:cNvSpPr txBox="1"/>
          <p:nvPr/>
        </p:nvSpPr>
        <p:spPr>
          <a:xfrm>
            <a:off x="3971631" y="1190797"/>
            <a:ext cx="351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&amp;</a:t>
            </a:r>
          </a:p>
        </p:txBody>
      </p:sp>
      <p:pic>
        <p:nvPicPr>
          <p:cNvPr id="17" name="object 95">
            <a:extLst>
              <a:ext uri="{FF2B5EF4-FFF2-40B4-BE49-F238E27FC236}">
                <a16:creationId xmlns:a16="http://schemas.microsoft.com/office/drawing/2014/main" id="{2FFE8FE2-2FFE-942E-99E9-51147AC61B97}"/>
              </a:ext>
            </a:extLst>
          </p:cNvPr>
          <p:cNvPicPr/>
          <p:nvPr/>
        </p:nvPicPr>
        <p:blipFill rotWithShape="1">
          <a:blip r:embed="rId6" cstate="print"/>
          <a:srcRect l="20056" t="5852"/>
          <a:stretch/>
        </p:blipFill>
        <p:spPr>
          <a:xfrm>
            <a:off x="119217" y="2378700"/>
            <a:ext cx="2411248" cy="16034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object 96">
            <a:extLst>
              <a:ext uri="{FF2B5EF4-FFF2-40B4-BE49-F238E27FC236}">
                <a16:creationId xmlns:a16="http://schemas.microsoft.com/office/drawing/2014/main" id="{DB9BBE57-5ACE-9044-ABFA-612954442BA1}"/>
              </a:ext>
            </a:extLst>
          </p:cNvPr>
          <p:cNvPicPr/>
          <p:nvPr/>
        </p:nvPicPr>
        <p:blipFill rotWithShape="1">
          <a:blip r:embed="rId7" cstate="print"/>
          <a:srcRect l="23073" r="34192"/>
          <a:stretch/>
        </p:blipFill>
        <p:spPr>
          <a:xfrm>
            <a:off x="412602" y="5223815"/>
            <a:ext cx="1383541" cy="1445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777B5603-91C8-C1B9-A086-397AB603A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9" y="3925624"/>
            <a:ext cx="2411248" cy="17848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D91FE0-4658-59E7-7B6F-0D6DD6F902BE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16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6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7" y="908050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164" y="1162599"/>
            <a:ext cx="449641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Risk Management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(8)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4365442" y="1756847"/>
            <a:ext cx="44964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RAVE / HITI / CRI USO assists organizations to implement effective &amp; efficient risk management..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C44B4-0906-8521-D729-FAA63C0DD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1063" y="1037152"/>
            <a:ext cx="719695" cy="719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4365442" y="2775455"/>
            <a:ext cx="4574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Risk Management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4365443" y="3316922"/>
            <a:ext cx="4675190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Collaborating closely with each client &amp; their unique organizational requirements to build a trusting relationship as well as high degrees of confidence in the risk management process. </a:t>
            </a:r>
          </a:p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Obtaining high-quality risk-related information from clients &amp; then applying it along with the proper Risk Management processes, tools, systems &amp; cultures. This will enable each client to objectively manage, identify &amp; mitigate their organizational &amp; project risks so as to consistently realize best outcomes for all clients.</a:t>
            </a:r>
          </a:p>
        </p:txBody>
      </p:sp>
      <p:pic>
        <p:nvPicPr>
          <p:cNvPr id="2050" name="Picture 2" descr="An IT Risk Management Guide for Small Businesses | The Blueprint">
            <a:extLst>
              <a:ext uri="{FF2B5EF4-FFF2-40B4-BE49-F238E27FC236}">
                <a16:creationId xmlns:a16="http://schemas.microsoft.com/office/drawing/2014/main" id="{0692BC93-6A71-0886-5173-0639D2E2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0" y="2371565"/>
            <a:ext cx="3774984" cy="371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FB1C32-5F17-A19C-6BC5-20D965E5FDD6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17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7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(9)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77685-3EB4-7CAC-26BD-EFA7B612B236}"/>
              </a:ext>
            </a:extLst>
          </p:cNvPr>
          <p:cNvSpPr txBox="1"/>
          <p:nvPr/>
        </p:nvSpPr>
        <p:spPr>
          <a:xfrm>
            <a:off x="269422" y="2171954"/>
            <a:ext cx="8592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34290" algn="just">
              <a:spcBef>
                <a:spcPts val="0"/>
              </a:spcBef>
              <a:buClr>
                <a:srgbClr val="000000"/>
              </a:buClr>
            </a:pP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RAVE/ HITI / Sapphire </a:t>
            </a:r>
            <a:r>
              <a:rPr lang="en-US" b="1" spc="-5" dirty="0">
                <a:solidFill>
                  <a:srgbClr val="000000"/>
                </a:solidFill>
                <a:highlight>
                  <a:srgbClr val="FFFF00"/>
                </a:highlight>
                <a:latin typeface="Eras Light ITC" panose="020B0402030504020804" pitchFamily="34" charset="0"/>
              </a:rPr>
              <a:t>BLU</a:t>
            </a:r>
            <a:r>
              <a:rPr lang="en-US" b="1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 / CRI USO can provide security services in accordance with the US National Industrial Security Program to assist companies or foreign governments in developing, administering &amp; maintaining comprehensive security programs.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CF87E-4AE2-CCD4-DE12-F61DB7B1217B}"/>
              </a:ext>
            </a:extLst>
          </p:cNvPr>
          <p:cNvSpPr txBox="1"/>
          <p:nvPr/>
        </p:nvSpPr>
        <p:spPr>
          <a:xfrm>
            <a:off x="363984" y="3174950"/>
            <a:ext cx="7072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Industrial Security Solution Examples</a:t>
            </a:r>
            <a:endParaRPr lang="en-US" sz="20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32B9C-5559-D74B-E947-F4477D6C24C0}"/>
              </a:ext>
            </a:extLst>
          </p:cNvPr>
          <p:cNvSpPr txBox="1"/>
          <p:nvPr/>
        </p:nvSpPr>
        <p:spPr>
          <a:xfrm>
            <a:off x="363984" y="3672027"/>
            <a:ext cx="851059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Implement Department of Defense (DoD) security policies &amp; procedures as directed by the DoD 5220.22-M (Industrial Security); DoD-M 5200.01 (Information Security, Volumes 1-4); &amp; DoD 8500 series instructions for cybersecurity.</a:t>
            </a:r>
          </a:p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Conduct evaluation of existing security programs &amp; operations to include security policies &amp; procedures, personnel vetting, visitor controls, physical security equipment testing &amp; evaluation (access controls, intrusion detection, &amp; video monitoring systems), protection of intellectual property, &amp; recommendations.</a:t>
            </a:r>
          </a:p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Assist staff, conduct self-inspections, &amp; recommend corrective actions.</a:t>
            </a:r>
          </a:p>
          <a:p>
            <a:pPr marL="342900" marR="147003" indent="-342900" algn="just" defTabSz="457200">
              <a:spcBef>
                <a:spcPts val="18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b="1" spc="-18" dirty="0">
                <a:solidFill>
                  <a:srgbClr val="000000"/>
                </a:solidFill>
                <a:latin typeface="Eras Light ITC" panose="020B0402030504020804" pitchFamily="34" charset="0"/>
                <a:cs typeface="Arial"/>
              </a:rPr>
              <a:t>Perform facility security officer duties &amp; responsibilities for small business operations.</a:t>
            </a:r>
          </a:p>
        </p:txBody>
      </p:sp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AAF59A-8837-23DC-A5F3-356905A41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23206" r="11163" b="22531"/>
          <a:stretch/>
        </p:blipFill>
        <p:spPr bwMode="auto">
          <a:xfrm>
            <a:off x="3548401" y="1038436"/>
            <a:ext cx="1840896" cy="482423"/>
          </a:xfrm>
          <a:prstGeom prst="rect">
            <a:avLst/>
          </a:prstGeom>
          <a:noFill/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5C0579AC-9AD2-85C9-32FE-4D43796F3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086" y="1011673"/>
            <a:ext cx="3156413" cy="10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for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Industrial   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       </a:t>
            </a:r>
            <a:r>
              <a:rPr lang="en-US" u="sng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Security</a:t>
            </a:r>
            <a:endParaRPr lang="uk-UA" u="sng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D6AAE-E9EB-DDD2-F777-3CD82B44CEE9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18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9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EE91C67-12AB-E889-ADA1-9039BB058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2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lang="en-US" altLang="en-US" sz="20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(1)</a:t>
            </a:r>
            <a:endParaRPr lang="en-US" altLang="en-US" sz="280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108A1130-5FE6-FAE1-E467-E611880C3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5" y="910943"/>
            <a:ext cx="6911975" cy="56864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40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Introducing ECM / HITI / RAVE: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spc="-23" dirty="0">
                <a:latin typeface="Eras Medium ITC" panose="020B0602030504020804" pitchFamily="34" charset="0"/>
                <a:cs typeface="Arial"/>
              </a:rPr>
              <a:t>Founded</a:t>
            </a:r>
            <a:r>
              <a:rPr lang="en-US" sz="1600" spc="-100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dirty="0">
                <a:latin typeface="Eras Medium ITC" panose="020B0602030504020804" pitchFamily="34" charset="0"/>
                <a:cs typeface="Arial"/>
              </a:rPr>
              <a:t>in</a:t>
            </a:r>
            <a:r>
              <a:rPr lang="en-US" sz="1600" spc="-8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95" dirty="0">
                <a:latin typeface="Eras Medium ITC" panose="020B0602030504020804" pitchFamily="34" charset="0"/>
                <a:cs typeface="Arial"/>
              </a:rPr>
              <a:t>2010</a:t>
            </a:r>
            <a:r>
              <a:rPr lang="en-US" sz="1600" spc="-28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33" dirty="0">
                <a:latin typeface="Eras Medium ITC" panose="020B0602030504020804" pitchFamily="34" charset="0"/>
                <a:cs typeface="Arial"/>
              </a:rPr>
              <a:t>as</a:t>
            </a:r>
            <a:r>
              <a:rPr lang="en-US" sz="1600" spc="-70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25" dirty="0">
                <a:latin typeface="Eras Medium ITC" panose="020B0602030504020804" pitchFamily="34" charset="0"/>
                <a:cs typeface="Arial"/>
              </a:rPr>
              <a:t>a </a:t>
            </a:r>
            <a:r>
              <a:rPr lang="en-US" sz="1600" spc="-65" dirty="0">
                <a:latin typeface="Eras Medium ITC" panose="020B0602030504020804" pitchFamily="34" charset="0"/>
                <a:cs typeface="Arial"/>
              </a:rPr>
              <a:t>Small</a:t>
            </a:r>
            <a:r>
              <a:rPr lang="en-US" sz="1600" spc="-30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80" dirty="0">
                <a:latin typeface="Eras Medium ITC" panose="020B0602030504020804" pitchFamily="34" charset="0"/>
                <a:cs typeface="Arial"/>
              </a:rPr>
              <a:t>Business</a:t>
            </a:r>
            <a:r>
              <a:rPr lang="en-US" sz="1600" spc="-30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23" dirty="0">
                <a:latin typeface="Eras Medium ITC" panose="020B0602030504020804" pitchFamily="34" charset="0"/>
                <a:cs typeface="Arial"/>
              </a:rPr>
              <a:t>provider</a:t>
            </a:r>
            <a:r>
              <a:rPr lang="en-US" sz="1600" spc="-30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50" dirty="0">
                <a:latin typeface="Eras Medium ITC" panose="020B0602030504020804" pitchFamily="34" charset="0"/>
                <a:cs typeface="Arial"/>
              </a:rPr>
              <a:t>of </a:t>
            </a:r>
            <a:r>
              <a:rPr lang="en-US" sz="1600" dirty="0">
                <a:latin typeface="Eras Medium ITC" panose="020B0602030504020804" pitchFamily="34" charset="0"/>
                <a:cs typeface="Arial"/>
              </a:rPr>
              <a:t>Security</a:t>
            </a:r>
            <a:r>
              <a:rPr lang="en-US" sz="1600" spc="-45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Consulting</a:t>
            </a:r>
            <a:r>
              <a:rPr lang="en-US" sz="1600" spc="-4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25" dirty="0">
                <a:latin typeface="Eras Medium ITC" panose="020B0602030504020804" pitchFamily="34" charset="0"/>
                <a:cs typeface="Arial"/>
              </a:rPr>
              <a:t>&amp; </a:t>
            </a:r>
            <a:r>
              <a:rPr lang="en-US" sz="1600" spc="-98" dirty="0">
                <a:latin typeface="Eras Medium ITC" panose="020B0602030504020804" pitchFamily="34" charset="0"/>
                <a:cs typeface="Arial"/>
              </a:rPr>
              <a:t>FMS</a:t>
            </a:r>
            <a:r>
              <a:rPr lang="en-US" sz="1600" spc="-28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13" dirty="0">
                <a:latin typeface="Eras Medium ITC" panose="020B0602030504020804" pitchFamily="34" charset="0"/>
                <a:cs typeface="Arial"/>
              </a:rPr>
              <a:t>services</a:t>
            </a:r>
            <a:r>
              <a:rPr lang="en-US" sz="1600" spc="-6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33" dirty="0">
                <a:latin typeface="Eras Medium ITC" panose="020B0602030504020804" pitchFamily="34" charset="0"/>
                <a:cs typeface="Arial"/>
              </a:rPr>
              <a:t>to</a:t>
            </a:r>
            <a:r>
              <a:rPr lang="en-US" sz="1600" spc="-45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F-</a:t>
            </a:r>
            <a:r>
              <a:rPr lang="en-US" sz="1600" spc="-225" dirty="0">
                <a:latin typeface="Eras Medium ITC" panose="020B0602030504020804" pitchFamily="34" charset="0"/>
                <a:cs typeface="Arial"/>
              </a:rPr>
              <a:t>16  </a:t>
            </a:r>
            <a:r>
              <a:rPr lang="en-US" sz="1600" dirty="0">
                <a:latin typeface="Eras Medium ITC" panose="020B0602030504020804" pitchFamily="34" charset="0"/>
                <a:cs typeface="Arial"/>
              </a:rPr>
              <a:t>projects</a:t>
            </a: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 for the </a:t>
            </a:r>
            <a:r>
              <a:rPr lang="en-US" sz="1600" spc="-33" dirty="0">
                <a:latin typeface="Eras Medium ITC" panose="020B0602030504020804" pitchFamily="34" charset="0"/>
                <a:cs typeface="Arial"/>
              </a:rPr>
              <a:t>Pakistani</a:t>
            </a: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45" dirty="0">
                <a:latin typeface="Eras Medium ITC" panose="020B0602030504020804" pitchFamily="34" charset="0"/>
                <a:cs typeface="Arial"/>
              </a:rPr>
              <a:t>Air </a:t>
            </a:r>
            <a:r>
              <a:rPr lang="en-US" sz="1600" spc="-10" dirty="0">
                <a:latin typeface="Eras Medium ITC" panose="020B0602030504020804" pitchFamily="34" charset="0"/>
                <a:cs typeface="Arial"/>
              </a:rPr>
              <a:t>Force</a:t>
            </a:r>
            <a:r>
              <a:rPr lang="en-US" sz="1600" spc="-45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dirty="0">
                <a:latin typeface="Eras Medium ITC" panose="020B0602030504020804" pitchFamily="34" charset="0"/>
                <a:cs typeface="Arial"/>
              </a:rPr>
              <a:t>&amp;</a:t>
            </a:r>
            <a:r>
              <a:rPr lang="en-US" sz="1600" spc="-4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55" dirty="0">
                <a:latin typeface="Eras Medium ITC" panose="020B0602030504020804" pitchFamily="34" charset="0"/>
                <a:cs typeface="Arial"/>
              </a:rPr>
              <a:t>Iraqi</a:t>
            </a:r>
            <a:r>
              <a:rPr lang="en-US" sz="1600" spc="-4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57" dirty="0">
                <a:latin typeface="Eras Medium ITC" panose="020B0602030504020804" pitchFamily="34" charset="0"/>
                <a:cs typeface="Arial"/>
              </a:rPr>
              <a:t>Air</a:t>
            </a:r>
            <a:r>
              <a:rPr lang="en-US" sz="1600" spc="-43" dirty="0">
                <a:latin typeface="Eras Medium ITC" panose="020B0602030504020804" pitchFamily="34" charset="0"/>
                <a:cs typeface="Arial"/>
              </a:rPr>
              <a:t> </a:t>
            </a:r>
            <a:r>
              <a:rPr lang="en-US" sz="1600" spc="-5" dirty="0">
                <a:latin typeface="Eras Medium ITC" panose="020B0602030504020804" pitchFamily="34" charset="0"/>
                <a:cs typeface="Arial"/>
              </a:rPr>
              <a:t>Force.</a:t>
            </a:r>
          </a:p>
          <a:p>
            <a:pPr marR="147003"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Facility HQ Location: Largo, FL.</a:t>
            </a:r>
          </a:p>
          <a:p>
            <a:pPr marR="373380"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highlight>
                  <a:srgbClr val="FFFF00"/>
                </a:highlight>
                <a:latin typeface="Eras Medium ITC" panose="020B0602030504020804" pitchFamily="34" charset="0"/>
                <a:cs typeface="Arial"/>
              </a:rPr>
              <a:t>Facility Clearance: Top Secret.</a:t>
            </a:r>
          </a:p>
          <a:p>
            <a:pPr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ISO 9001:2015 Compliant (Quality Management Systems) </a:t>
            </a:r>
          </a:p>
          <a:p>
            <a:pPr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ISO 18788: 2015 Compliant (Mgmt. for Private Security Ops)</a:t>
            </a:r>
          </a:p>
          <a:p>
            <a:pPr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highlight>
                  <a:srgbClr val="FFFF00"/>
                </a:highlight>
                <a:latin typeface="Eras Medium ITC" panose="020B0602030504020804" pitchFamily="34" charset="0"/>
                <a:cs typeface="Arial"/>
              </a:rPr>
              <a:t>NIST SP 800-171r2 Cybersecurity compliance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900" cap="small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Sprint SF" pitchFamily="2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600" spc="-23" dirty="0">
                <a:latin typeface="Eras Medium ITC" panose="020B0602030504020804" pitchFamily="34" charset="0"/>
                <a:cs typeface="Arial"/>
              </a:rPr>
              <a:t>We Offer : 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Access Controls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Decision Making Systems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Contact Intent Determination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Inspections 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Intrusion Responses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Operations Centers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Rapid Threat Analyses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Remote Intrusion Detection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Secured Sites &amp; Installations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  <a:buFontTx/>
              <a:buChar char="•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Security Surveillance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Stand Off Perimeter Protection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  <a:buFontTx/>
              <a:buChar char="•"/>
            </a:pPr>
            <a:r>
              <a:rPr lang="en-US" altLang="en-US" sz="1600" spc="-18" dirty="0">
                <a:latin typeface="Eras Medium ITC" panose="020B0602030504020804" pitchFamily="34" charset="0"/>
                <a:cs typeface="Arial"/>
              </a:rPr>
              <a:t>Wide Area Alerts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000" cap="small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D0B2B-6411-FA87-8DC0-37C44F7F07BE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EE91C67-12AB-E889-ADA1-9039BB058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Contact Information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108A1130-5FE6-FAE1-E467-E611880C3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5" y="1099204"/>
            <a:ext cx="6634669" cy="498783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</a:rPr>
              <a:t>In the USA:</a:t>
            </a:r>
          </a:p>
          <a:p>
            <a:pPr marL="0" indent="0" algn="ctr">
              <a:buNone/>
            </a:pPr>
            <a:r>
              <a:rPr lang="en-US" sz="2400" b="1" cap="small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Robert E Oakley </a:t>
            </a:r>
            <a:endParaRPr lang="en-US" sz="2000" cap="small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marR="26035" indent="0" algn="ctr">
              <a:spcBef>
                <a:spcPts val="600"/>
              </a:spcBef>
              <a:buNone/>
            </a:pPr>
            <a:r>
              <a:rPr lang="en-US" sz="1600" b="1" cap="small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Chief</a:t>
            </a:r>
            <a:r>
              <a:rPr lang="en-US" sz="1600" b="1" cap="small" spc="-5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cap="small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Executive</a:t>
            </a:r>
            <a:r>
              <a:rPr lang="en-US" sz="1600" b="1" cap="small" spc="-5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b="1" cap="small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Officer</a:t>
            </a:r>
            <a:endParaRPr lang="en-US" sz="1400" cap="small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marR="15558" indent="0" algn="ctr">
              <a:spcBef>
                <a:spcPts val="600"/>
              </a:spcBef>
              <a:buNone/>
            </a:pPr>
            <a:r>
              <a:rPr lang="en-US" sz="1800" b="1" cap="small" spc="-4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ECM</a:t>
            </a:r>
            <a:r>
              <a:rPr lang="en-US" sz="1800" b="1" cap="small" spc="-1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00" b="1" cap="small" spc="26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800" b="1" cap="small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RAVE / HITI</a:t>
            </a:r>
            <a:endParaRPr lang="en-US" sz="1400" cap="small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u="sng" cap="small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roakleyecm@gmail.com</a:t>
            </a:r>
            <a:endParaRPr lang="en-US" sz="1600" u="sng" cap="small" spc="-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300"/>
              </a:spcBef>
              <a:buNone/>
            </a:pPr>
            <a:endParaRPr lang="en-US" sz="1600" u="sng" cap="small" spc="-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300"/>
              </a:spcBef>
              <a:buNone/>
            </a:pPr>
            <a:endParaRPr lang="en-US" sz="1800" u="sng" cap="small" spc="-5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en-US" sz="240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In Africa:</a:t>
            </a:r>
          </a:p>
          <a:p>
            <a:pPr marL="0" indent="0" algn="ctr">
              <a:buNone/>
            </a:pPr>
            <a:r>
              <a:rPr lang="pt-BR" sz="2400" b="1" cap="small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Dr Verona Parkinson</a:t>
            </a:r>
          </a:p>
          <a:p>
            <a:pPr marL="0" marR="26035" indent="0" algn="ctr">
              <a:spcBef>
                <a:spcPts val="600"/>
              </a:spcBef>
              <a:buNone/>
            </a:pPr>
            <a:r>
              <a:rPr lang="pt-BR" sz="1600" b="1" cap="small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Executive Director</a:t>
            </a:r>
          </a:p>
          <a:p>
            <a:pPr marL="0" marR="26035" indent="0" algn="ctr">
              <a:spcBef>
                <a:spcPts val="600"/>
              </a:spcBef>
              <a:buNone/>
            </a:pPr>
            <a:r>
              <a:rPr lang="pt-BR" sz="1600" b="1" cap="small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RAVE (AGEMA)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t-BR" sz="1600" u="sng" cap="small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Roakley.ravesecurity@gmail.com</a:t>
            </a:r>
            <a:r>
              <a:rPr lang="pt-BR" sz="1600" u="sng" cap="small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pt-BR" sz="2400" cap="small" dirty="0">
              <a:latin typeface="Arial"/>
              <a:cs typeface="Arial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pt-BR" sz="1600" cap="small" dirty="0">
                <a:latin typeface="Arial"/>
                <a:cs typeface="Arial"/>
              </a:rPr>
              <a:t>Tel:    +258 214 97163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pt-BR" sz="1600" cap="small" dirty="0">
                <a:latin typeface="Arial"/>
                <a:cs typeface="Arial"/>
              </a:rPr>
              <a:t>Rua de Tchamba 427, Maputo, Mozambique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7AFAB-4537-C5B4-1580-AA8F0E8923F3}"/>
              </a:ext>
            </a:extLst>
          </p:cNvPr>
          <p:cNvSpPr txBox="1"/>
          <p:nvPr/>
        </p:nvSpPr>
        <p:spPr>
          <a:xfrm>
            <a:off x="0" y="6564073"/>
            <a:ext cx="342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19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EE91C67-12AB-E889-ADA1-9039BB058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kumimoji="0" lang="en-US" altLang="en-US" sz="20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(2)</a:t>
            </a:r>
            <a:endParaRPr lang="en-US" altLang="en-US" sz="280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108A1130-5FE6-FAE1-E467-E611880C3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4" y="765977"/>
            <a:ext cx="6911975" cy="619238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40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Introducing Sapphire </a:t>
            </a:r>
            <a:r>
              <a:rPr lang="en-US" altLang="en-US" sz="240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Eras Demi ITC" panose="020B0805030504020804" pitchFamily="34" charset="0"/>
              </a:rPr>
              <a:t>BLU</a:t>
            </a:r>
            <a:r>
              <a:rPr lang="en-US" altLang="en-US" sz="2400" cap="small" dirty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600" spc="-23" dirty="0">
                <a:latin typeface="Eras Medium ITC" panose="020B0602030504020804" pitchFamily="34" charset="0"/>
                <a:cs typeface="Arial"/>
              </a:rPr>
              <a:t>Sapphire BLU has 15 years of global experience providing a wide range of Systems Engineering, Technical Assistance &amp; Advisory &amp; Assistance Services solutions. They rapidly deploy advance technologies into defense environments in order to solve complex challenges. 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Facility HQ Location: Las Vegas, NV with 2 other US locations.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NAICS code: Primary 541330, 541512, 611430​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Contract capability types FFP/CP/CPFF​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Certified DCMA financial system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highlight>
                  <a:srgbClr val="FFFF00"/>
                </a:highlight>
                <a:latin typeface="Eras Medium ITC" panose="020B0602030504020804" pitchFamily="34" charset="0"/>
                <a:cs typeface="Arial"/>
              </a:rPr>
              <a:t>Cybersecurity Maturity Model Certified (CMMC) Third Party Assessor Organization (C3PAO)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700" cap="small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600" spc="-23" dirty="0">
                <a:latin typeface="Eras Medium ITC" panose="020B0602030504020804" pitchFamily="34" charset="0"/>
                <a:cs typeface="Arial"/>
              </a:rPr>
              <a:t>We Offer : </a:t>
            </a:r>
            <a:endParaRPr lang="en-US" sz="1600" dirty="0">
              <a:latin typeface="Eras Medium ITC" panose="020B0602030504020804" pitchFamily="34" charset="0"/>
              <a:cs typeface="Arial"/>
            </a:endParaRP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Systems Engineering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Project Management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Research &amp; Development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Cybersecurity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System Integration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Architecture &amp; Engineering (A&amp;E)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Cybersecurity Training Support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Systems Administration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Electronic Warfare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Mod &amp; Sim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Tactical Data Links</a:t>
            </a:r>
          </a:p>
          <a:p>
            <a:pPr marR="147003">
              <a:lnSpc>
                <a:spcPct val="90000"/>
              </a:lnSpc>
              <a:spcBef>
                <a:spcPts val="2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CMMC Assessments &amp; Consulting Services.​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000" cap="small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5C449-D8CA-F33C-3ED5-1DAED9D4CE85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2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0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EE91C67-12AB-E889-ADA1-9039BB058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kumimoji="0" lang="en-US" altLang="en-US" sz="20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(3)</a:t>
            </a:r>
            <a:endParaRPr lang="en-US" altLang="en-US" sz="280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108A1130-5FE6-FAE1-E467-E611880C3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5" y="910943"/>
            <a:ext cx="6634669" cy="58753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Introducing CRI Universal Solutions </a:t>
            </a:r>
            <a:r>
              <a:rPr kumimoji="0" lang="en-US" altLang="en-US" sz="1600" b="0" i="0" u="none" strike="noStrike" kern="1200" cap="small" spc="0" normalizeH="0" baseline="0" noProof="0" dirty="0">
                <a:ln>
                  <a:noFill/>
                </a:ln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(CRI USO):</a:t>
            </a:r>
            <a:endParaRPr kumimoji="0" lang="en-US" altLang="en-US" sz="2400" b="0" i="0" u="none" strike="noStrike" kern="1200" cap="small" spc="0" normalizeH="0" baseline="0" noProof="0" dirty="0">
              <a:ln>
                <a:noFill/>
              </a:ln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ras Demi ITC" panose="020B0805030504020804" pitchFamily="34" charset="0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r>
              <a:rPr lang="en-US" sz="1600" spc="-23" dirty="0">
                <a:latin typeface="Eras Medium ITC" panose="020B0602030504020804" pitchFamily="34" charset="0"/>
                <a:cs typeface="Arial"/>
              </a:rPr>
              <a:t>CRI USO is a corporate offshoot &amp; major global expansion of CRI Training Inc. (CRI) that was originally formed in 2000 in Las Vegas, Nevada, USA. The firm has done business on 5 continents &amp; now has 8 distinct corporate divisions Its mission is to save lives, support livelihoods &amp; create success for others through a wide range of products &amp; services involving technologies &amp; training. 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Facility HQ Location: Las Vegas, NV with staff near Washington DC</a:t>
            </a:r>
          </a:p>
          <a:p>
            <a:pPr marL="0" marR="147003" indent="0">
              <a:lnSpc>
                <a:spcPct val="90000"/>
              </a:lnSpc>
              <a:spcBef>
                <a:spcPts val="200"/>
              </a:spcBef>
              <a:buNone/>
            </a:pPr>
            <a:r>
              <a:rPr lang="en-US" sz="1600" spc="-23" dirty="0">
                <a:latin typeface="Eras Medium ITC" panose="020B0602030504020804" pitchFamily="34" charset="0"/>
                <a:cs typeface="Arial"/>
              </a:rPr>
              <a:t>We offer: 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Clandestine Operations Planning &amp; Architecture 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Counter Maritime Piracy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Cybersecurity &amp; Hi-Tech Training Academy (23 courses with certificates awarded upon completion)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Explosive Detection K9s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Military &amp; Special Forces Training for Combat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Online Video Courses (Defense Against Active Shooters &amp; Terrorists/Terrorism)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Police Training Academy (Basic &amp; Advanced Levels)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Remote Medical Services Technologies 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Tactical Drone Academy 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Training courses to develop professional: Bodyguards, Executive Protection Specialists, Private Security Detail (PSD) Operators </a:t>
            </a:r>
          </a:p>
          <a:p>
            <a:pPr marR="147003" lvl="0">
              <a:lnSpc>
                <a:spcPct val="90000"/>
              </a:lnSpc>
              <a:spcBef>
                <a:spcPts val="300"/>
              </a:spcBef>
              <a:buClr>
                <a:srgbClr val="0062A4"/>
              </a:buClr>
              <a:buSzPct val="120000"/>
              <a:tabLst>
                <a:tab pos="457200" algn="l"/>
              </a:tabLst>
            </a:pPr>
            <a:r>
              <a:rPr lang="en-US" sz="1600" spc="-18" dirty="0">
                <a:latin typeface="Eras Medium ITC" panose="020B0602030504020804" pitchFamily="34" charset="0"/>
                <a:cs typeface="Arial"/>
              </a:rPr>
              <a:t>Vocational School (8 Tactical-focused programs)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en-US" sz="2000" cap="small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120F3-86E6-D0E9-3F7A-C6289C40D875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3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4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EE91C67-12AB-E889-ADA1-9039BB058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kumimoji="0" lang="en-US" altLang="en-US" sz="20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(4)</a:t>
            </a:r>
            <a:endParaRPr lang="en-US" altLang="en-US" sz="280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108A1130-5FE6-FAE1-E467-E611880C3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5" y="910944"/>
            <a:ext cx="6634669" cy="289009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Demi ITC" panose="020B0805030504020804" pitchFamily="34" charset="0"/>
                <a:ea typeface="+mn-ea"/>
                <a:cs typeface="+mn-cs"/>
              </a:rPr>
              <a:t>Introducing ADT Commercial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r>
              <a:rPr lang="en-US" sz="1600" spc="-23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ADT Commercial provides clients with the security industry knowledge, hi-tech equipment, &amp; quality of service they need to successfully manage their security programs consistently &amp; effectively across all locations.</a:t>
            </a:r>
          </a:p>
          <a:p>
            <a:pPr marR="147003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Facility HQ Location: Boca Raton, FL.</a:t>
            </a:r>
          </a:p>
          <a:p>
            <a:pPr marL="0" marR="147003" indent="0" defTabSz="457200">
              <a:spcBef>
                <a:spcPts val="900"/>
              </a:spcBef>
              <a:buClr>
                <a:srgbClr val="002060"/>
              </a:buClr>
              <a:buNone/>
              <a:tabLst>
                <a:tab pos="234950" algn="l"/>
              </a:tabLst>
            </a:pPr>
            <a:r>
              <a:rPr lang="en-US" altLang="en-US" sz="1600" spc="-23" dirty="0">
                <a:latin typeface="Eras Medium ITC" panose="020B0602030504020804" pitchFamily="34" charset="0"/>
                <a:cs typeface="Arial"/>
              </a:rPr>
              <a:t>We Offer : </a:t>
            </a:r>
            <a:endParaRPr lang="en-US" sz="1600" spc="-18" dirty="0">
              <a:latin typeface="Eras Medium ITC" panose="020B0602030504020804" pitchFamily="34" charset="0"/>
              <a:cs typeface="Arial"/>
            </a:endParaRPr>
          </a:p>
          <a:p>
            <a:pPr marR="147003" defTabSz="457200">
              <a:lnSpc>
                <a:spcPct val="90000"/>
              </a:lnSpc>
              <a:spcBef>
                <a:spcPts val="400"/>
              </a:spcBef>
              <a:buClr>
                <a:srgbClr val="0062A4"/>
              </a:buClr>
              <a:buSzPct val="120000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Extensive industry experience with national &amp; local presence.</a:t>
            </a:r>
          </a:p>
          <a:p>
            <a:pPr marR="147003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A tailored security approach for each client’s site using state-of-the-art hi-tech equipment installed by thousands of highly-trained &amp; very experienced technicians.</a:t>
            </a:r>
          </a:p>
          <a:p>
            <a:pPr marR="147003" defTabSz="457200">
              <a:spcBef>
                <a:spcPts val="400"/>
              </a:spcBef>
              <a:buClr>
                <a:srgbClr val="002060"/>
              </a:buClr>
              <a:tabLst>
                <a:tab pos="234950" algn="l"/>
              </a:tabLst>
            </a:pPr>
            <a:endParaRPr lang="en-US" sz="1600" spc="-18" dirty="0">
              <a:latin typeface="Eras Medium ITC" panose="020B0602030504020804" pitchFamily="34" charset="0"/>
              <a:cs typeface="Arial"/>
            </a:endParaRPr>
          </a:p>
          <a:p>
            <a:pPr marL="463550" marR="2540" defTabSz="457200" fontAlgn="auto">
              <a:lnSpc>
                <a:spcPts val="1690"/>
              </a:lnSpc>
              <a:spcBef>
                <a:spcPts val="35"/>
              </a:spcBef>
              <a:spcAft>
                <a:spcPts val="0"/>
              </a:spcAft>
            </a:pPr>
            <a:endParaRPr lang="en-US" sz="1600" dirty="0">
              <a:latin typeface="Calibri"/>
              <a:cs typeface="Calibri"/>
            </a:endParaRPr>
          </a:p>
          <a:p>
            <a:pPr marL="463550" marR="2540" defTabSz="457200" fontAlgn="auto">
              <a:lnSpc>
                <a:spcPts val="1655"/>
              </a:lnSpc>
              <a:spcBef>
                <a:spcPts val="88"/>
              </a:spcBef>
              <a:spcAft>
                <a:spcPts val="0"/>
              </a:spcAft>
              <a:tabLst>
                <a:tab pos="3663633" algn="l"/>
              </a:tabLst>
            </a:pPr>
            <a:endParaRPr lang="en-US" sz="1600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  <a:tabLst>
                <a:tab pos="457200" algn="l"/>
              </a:tabLst>
            </a:pPr>
            <a:endParaRPr lang="en-US" sz="1600" spc="-23" dirty="0">
              <a:solidFill>
                <a:srgbClr val="FF0000"/>
              </a:solidFill>
              <a:latin typeface="Eras Medium ITC" panose="020B0602030504020804" pitchFamily="34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833C6-50C3-C1D1-8040-D4335B6CB277}"/>
              </a:ext>
            </a:extLst>
          </p:cNvPr>
          <p:cNvSpPr txBox="1"/>
          <p:nvPr/>
        </p:nvSpPr>
        <p:spPr>
          <a:xfrm>
            <a:off x="1926103" y="3836894"/>
            <a:ext cx="3497543" cy="2428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7003" defTabSz="457200">
              <a:spcBef>
                <a:spcPts val="400"/>
              </a:spcBef>
              <a:buClr>
                <a:srgbClr val="002060"/>
              </a:buClr>
              <a:tabLst>
                <a:tab pos="234950" algn="l"/>
              </a:tabLst>
            </a:pPr>
            <a:r>
              <a:rPr lang="en-US" altLang="en-US" sz="1600" spc="-23" dirty="0">
                <a:latin typeface="Eras Medium ITC" panose="020B0602030504020804" pitchFamily="34" charset="0"/>
                <a:cs typeface="Arial"/>
              </a:rPr>
              <a:t>The industries we serve include: </a:t>
            </a:r>
            <a:endParaRPr lang="en-US" sz="1600" spc="-18" dirty="0">
              <a:latin typeface="Eras Medium ITC" panose="020B0602030504020804" pitchFamily="34" charset="0"/>
              <a:cs typeface="Arial"/>
            </a:endParaRP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Banking &amp; Financial Services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Commercial buildings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Education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Energy &amp; Utilities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Food &amp; Beverage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Healthcare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Hospitality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0329E-1F0A-A149-B512-743DC4C76E0A}"/>
              </a:ext>
            </a:extLst>
          </p:cNvPr>
          <p:cNvSpPr txBox="1"/>
          <p:nvPr/>
        </p:nvSpPr>
        <p:spPr>
          <a:xfrm>
            <a:off x="5364162" y="4165189"/>
            <a:ext cx="3065952" cy="210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Industrial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Pharmaceutical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Professional Services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Restaurant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Retail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Telecommunications</a:t>
            </a:r>
          </a:p>
          <a:p>
            <a:pPr marL="342900" marR="147003" indent="-342900" defTabSz="457200">
              <a:lnSpc>
                <a:spcPct val="90000"/>
              </a:lnSpc>
              <a:spcBef>
                <a:spcPts val="600"/>
              </a:spcBef>
              <a:buClr>
                <a:srgbClr val="0062A4"/>
              </a:buClr>
              <a:buSzPct val="120000"/>
              <a:buFont typeface="Arial" panose="020B0604020202020204" pitchFamily="34" charset="0"/>
              <a:buChar char="•"/>
              <a:tabLst>
                <a:tab pos="234950" algn="l"/>
              </a:tabLst>
            </a:pPr>
            <a:r>
              <a:rPr lang="en-US" sz="1600" spc="-18" dirty="0">
                <a:solidFill>
                  <a:srgbClr val="000000"/>
                </a:solidFill>
                <a:latin typeface="Eras Medium ITC" panose="020B0602030504020804" pitchFamily="34" charset="0"/>
                <a:cs typeface="Arial"/>
              </a:rPr>
              <a:t>Transportation &amp; Logistics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5184D-72C2-766F-7407-43276A4FC42A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4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9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3">
            <a:extLst>
              <a:ext uri="{FF2B5EF4-FFF2-40B4-BE49-F238E27FC236}">
                <a16:creationId xmlns:a16="http://schemas.microsoft.com/office/drawing/2014/main" id="{11275F90-3F58-5502-2CA8-65AD12616E9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95" y="2091870"/>
            <a:ext cx="1293824" cy="1498093"/>
          </a:xfrm>
          <a:prstGeom prst="rect">
            <a:avLst/>
          </a:prstGeom>
          <a:effectLst>
            <a:softEdge rad="206132"/>
          </a:effectLst>
        </p:spPr>
      </p:pic>
      <p:sp>
        <p:nvSpPr>
          <p:cNvPr id="13" name="object 38">
            <a:extLst>
              <a:ext uri="{FF2B5EF4-FFF2-40B4-BE49-F238E27FC236}">
                <a16:creationId xmlns:a16="http://schemas.microsoft.com/office/drawing/2014/main" id="{A4D659F0-4159-6EF5-CA78-6A6C8BBE3D55}"/>
              </a:ext>
            </a:extLst>
          </p:cNvPr>
          <p:cNvSpPr txBox="1"/>
          <p:nvPr/>
        </p:nvSpPr>
        <p:spPr>
          <a:xfrm>
            <a:off x="378301" y="3626508"/>
            <a:ext cx="1686876" cy="430887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6350" algn="ctr">
              <a:spcBef>
                <a:spcPts val="280"/>
              </a:spcBef>
            </a:pPr>
            <a:r>
              <a:rPr sz="1250" b="1" dirty="0">
                <a:latin typeface="Arial"/>
                <a:cs typeface="Arial"/>
              </a:rPr>
              <a:t>Robert</a:t>
            </a:r>
            <a:r>
              <a:rPr sz="1250" b="1" spc="3" dirty="0">
                <a:latin typeface="Arial"/>
                <a:cs typeface="Arial"/>
              </a:rPr>
              <a:t> </a:t>
            </a:r>
            <a:r>
              <a:rPr sz="1250" b="1" spc="-108" dirty="0">
                <a:latin typeface="Arial"/>
                <a:cs typeface="Arial"/>
              </a:rPr>
              <a:t>E.</a:t>
            </a:r>
            <a:r>
              <a:rPr sz="1250" b="1" spc="5" dirty="0">
                <a:latin typeface="Arial"/>
                <a:cs typeface="Arial"/>
              </a:rPr>
              <a:t> </a:t>
            </a:r>
            <a:r>
              <a:rPr sz="1250" b="1" dirty="0">
                <a:latin typeface="Arial"/>
                <a:cs typeface="Arial"/>
              </a:rPr>
              <a:t>Oakley,</a:t>
            </a:r>
            <a:r>
              <a:rPr sz="1250" b="1" spc="3" dirty="0">
                <a:latin typeface="Arial"/>
                <a:cs typeface="Arial"/>
              </a:rPr>
              <a:t> </a:t>
            </a:r>
            <a:r>
              <a:rPr sz="1250" b="1" spc="-13" dirty="0">
                <a:latin typeface="Arial"/>
                <a:cs typeface="Arial"/>
              </a:rPr>
              <a:t>Jr.</a:t>
            </a:r>
            <a:endParaRPr sz="1250" dirty="0">
              <a:latin typeface="Arial"/>
              <a:cs typeface="Arial"/>
            </a:endParaRPr>
          </a:p>
          <a:p>
            <a:pPr algn="ctr">
              <a:spcBef>
                <a:spcPts val="213"/>
              </a:spcBef>
            </a:pPr>
            <a:r>
              <a:rPr sz="1150" b="1" spc="-43" dirty="0">
                <a:latin typeface="Arial"/>
                <a:cs typeface="Arial"/>
              </a:rPr>
              <a:t>Founder</a:t>
            </a:r>
            <a:r>
              <a:rPr sz="1150" b="1" spc="-3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&amp;</a:t>
            </a:r>
            <a:r>
              <a:rPr sz="1150" b="1" spc="-28" dirty="0">
                <a:latin typeface="Arial"/>
                <a:cs typeface="Arial"/>
              </a:rPr>
              <a:t> </a:t>
            </a:r>
            <a:r>
              <a:rPr sz="1150" b="1" spc="-13" dirty="0">
                <a:latin typeface="Arial"/>
                <a:cs typeface="Arial"/>
              </a:rPr>
              <a:t>CEO</a:t>
            </a:r>
            <a:endParaRPr lang="en-US" sz="1150" b="1" spc="-13" dirty="0">
              <a:latin typeface="Arial"/>
              <a:cs typeface="Arial"/>
            </a:endParaRPr>
          </a:p>
        </p:txBody>
      </p:sp>
      <p:sp>
        <p:nvSpPr>
          <p:cNvPr id="14" name="object 38">
            <a:extLst>
              <a:ext uri="{FF2B5EF4-FFF2-40B4-BE49-F238E27FC236}">
                <a16:creationId xmlns:a16="http://schemas.microsoft.com/office/drawing/2014/main" id="{0D34C404-2D59-C396-D1E9-F8174BCC37DA}"/>
              </a:ext>
            </a:extLst>
          </p:cNvPr>
          <p:cNvSpPr txBox="1"/>
          <p:nvPr/>
        </p:nvSpPr>
        <p:spPr>
          <a:xfrm>
            <a:off x="276692" y="5794489"/>
            <a:ext cx="1764030" cy="874598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0" tIns="35560" rIns="0" bIns="0" rtlCol="0">
            <a:spAutoFit/>
          </a:bodyPr>
          <a:lstStyle>
            <a:defPPr>
              <a:defRPr lang="ru-RU"/>
            </a:defPPr>
            <a:lvl1pPr marL="6350" algn="ctr">
              <a:spcBef>
                <a:spcPts val="280"/>
              </a:spcBef>
              <a:defRPr sz="1250" b="1">
                <a:latin typeface="Arial"/>
                <a:cs typeface="Arial"/>
              </a:defRPr>
            </a:lvl1pPr>
          </a:lstStyle>
          <a:p>
            <a:r>
              <a:rPr lang="en-US" dirty="0"/>
              <a:t>Dr. Verona Parkinson</a:t>
            </a:r>
            <a:r>
              <a:rPr dirty="0"/>
              <a:t>.</a:t>
            </a:r>
          </a:p>
          <a:p>
            <a:r>
              <a:rPr lang="en-US" sz="1150" dirty="0"/>
              <a:t>Executive Director</a:t>
            </a:r>
          </a:p>
          <a:p>
            <a:r>
              <a:rPr lang="en-US" sz="1150" dirty="0"/>
              <a:t>RAVE &amp; AGEMA</a:t>
            </a:r>
          </a:p>
          <a:p>
            <a:r>
              <a:rPr lang="en-US" sz="1150" dirty="0"/>
              <a:t>Maputo</a:t>
            </a:r>
            <a:endParaRPr sz="11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530FAA-EF65-120B-083C-8BF24EB40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8" y="4368704"/>
            <a:ext cx="1086204" cy="1337130"/>
          </a:xfrm>
          <a:prstGeom prst="rect">
            <a:avLst/>
          </a:prstGeom>
          <a:effectLst>
            <a:softEdge rad="19054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C99DB3-EA4F-B033-6F8E-91C8334A19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4" t="32534" r="12195" b="19337"/>
          <a:stretch/>
        </p:blipFill>
        <p:spPr>
          <a:xfrm>
            <a:off x="2555181" y="1089961"/>
            <a:ext cx="2808979" cy="21607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BC5161-2437-6659-EF32-CE4C23153E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3" t="26584" r="19242" b="16422"/>
          <a:stretch/>
        </p:blipFill>
        <p:spPr>
          <a:xfrm>
            <a:off x="6177088" y="1572985"/>
            <a:ext cx="1391316" cy="22081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A07D6A-4348-93AC-84AB-6EA18E34D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55" r="4825" b="9391"/>
          <a:stretch/>
        </p:blipFill>
        <p:spPr>
          <a:xfrm>
            <a:off x="2971313" y="3987096"/>
            <a:ext cx="1976714" cy="21753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Picture 18" descr="A person wearing a uniform&#10;&#10;Description automatically generated with low confidence">
            <a:extLst>
              <a:ext uri="{FF2B5EF4-FFF2-40B4-BE49-F238E27FC236}">
                <a16:creationId xmlns:a16="http://schemas.microsoft.com/office/drawing/2014/main" id="{8CF897C8-1530-9481-8CBE-15EC050A20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80"/>
          <a:stretch/>
        </p:blipFill>
        <p:spPr>
          <a:xfrm>
            <a:off x="6072758" y="4144029"/>
            <a:ext cx="1599975" cy="224469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19F6E1BA-14B0-7DF8-B54C-5A53B7A85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kumimoji="0" lang="en-US" altLang="en-US" sz="20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(5)</a:t>
            </a:r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3B736F-5FC6-A94D-E2B1-B16BFD6669EC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5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71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19F6E1BA-14B0-7DF8-B54C-5A53B7A85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911975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Overview </a:t>
            </a:r>
            <a:r>
              <a:rPr kumimoji="0" lang="en-US" altLang="en-US" sz="20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(6)</a:t>
            </a:r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9614" y="1867773"/>
            <a:ext cx="879293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53" dirty="0">
                <a:latin typeface="Eras Light ITC" panose="020B0402030504020804" pitchFamily="34" charset="0"/>
                <a:cs typeface="Arial"/>
              </a:rPr>
              <a:t>ECM</a:t>
            </a:r>
            <a:r>
              <a:rPr lang="en-US" sz="1400" b="1" spc="-1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28" dirty="0">
                <a:latin typeface="Eras Light ITC" panose="020B0402030504020804" pitchFamily="34" charset="0"/>
                <a:cs typeface="Arial"/>
              </a:rPr>
              <a:t>is</a:t>
            </a:r>
            <a:r>
              <a:rPr lang="en-US" sz="1400" b="1" spc="-13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led</a:t>
            </a:r>
            <a:r>
              <a:rPr lang="en-US" sz="1400" b="1" spc="-10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40" dirty="0">
                <a:latin typeface="Eras Light ITC" panose="020B0402030504020804" pitchFamily="34" charset="0"/>
                <a:cs typeface="Arial"/>
              </a:rPr>
              <a:t>by</a:t>
            </a:r>
            <a:r>
              <a:rPr lang="en-US" sz="1400" b="1" spc="-13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5" dirty="0">
                <a:latin typeface="Eras Light ITC" panose="020B0402030504020804" pitchFamily="34" charset="0"/>
                <a:cs typeface="Arial"/>
              </a:rPr>
              <a:t>Founder</a:t>
            </a:r>
            <a:r>
              <a:rPr lang="en-US" sz="1400" b="1" spc="-10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&amp;</a:t>
            </a:r>
            <a:r>
              <a:rPr lang="en-US" sz="1400" b="1" spc="-13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30" dirty="0">
                <a:latin typeface="Eras Light ITC" panose="020B0402030504020804" pitchFamily="34" charset="0"/>
                <a:cs typeface="Arial"/>
              </a:rPr>
              <a:t>CEO,</a:t>
            </a:r>
            <a:r>
              <a:rPr lang="en-US" sz="1400" b="1" spc="-10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Mr.</a:t>
            </a:r>
            <a:r>
              <a:rPr lang="en-US" sz="1400" b="1" spc="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Robert</a:t>
            </a:r>
            <a:r>
              <a:rPr lang="en-US" sz="1400" b="1" spc="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88" dirty="0">
                <a:latin typeface="Eras Light ITC" panose="020B0402030504020804" pitchFamily="34" charset="0"/>
                <a:cs typeface="Arial"/>
              </a:rPr>
              <a:t>E.</a:t>
            </a:r>
            <a:r>
              <a:rPr lang="en-US" sz="1400" b="1" spc="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Oakley</a:t>
            </a:r>
            <a:r>
              <a:rPr lang="en-US" sz="1400" b="1" spc="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13" dirty="0">
                <a:latin typeface="Eras Light ITC" panose="020B0402030504020804" pitchFamily="34" charset="0"/>
                <a:cs typeface="Arial"/>
              </a:rPr>
              <a:t>Jr.  T</a:t>
            </a:r>
            <a:r>
              <a:rPr lang="en-US" sz="1400" b="1" spc="-40" dirty="0">
                <a:latin typeface="Eras Light ITC" panose="020B0402030504020804" pitchFamily="34" charset="0"/>
                <a:cs typeface="Arial"/>
              </a:rPr>
              <a:t>he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5" dirty="0">
                <a:latin typeface="Eras Light ITC" panose="020B0402030504020804" pitchFamily="34" charset="0"/>
                <a:cs typeface="Arial"/>
              </a:rPr>
              <a:t>firm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13" dirty="0">
                <a:latin typeface="Eras Light ITC" panose="020B0402030504020804" pitchFamily="34" charset="0"/>
                <a:cs typeface="Arial"/>
              </a:rPr>
              <a:t>has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developed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&amp; </a:t>
            </a:r>
            <a:r>
              <a:rPr lang="en-US" sz="1400" b="1" spc="-5" dirty="0">
                <a:latin typeface="Eras Light ITC" panose="020B0402030504020804" pitchFamily="34" charset="0"/>
                <a:cs typeface="Arial"/>
              </a:rPr>
              <a:t>managed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several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environmentally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-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aware</a:t>
            </a:r>
            <a:r>
              <a:rPr lang="en-US" sz="1400" b="1" spc="-2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5" dirty="0">
                <a:latin typeface="Eras Light ITC" panose="020B0402030504020804" pitchFamily="34" charset="0"/>
                <a:cs typeface="Arial"/>
              </a:rPr>
              <a:t>construction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projects,</a:t>
            </a:r>
            <a:r>
              <a:rPr lang="en-US" sz="1400" b="1" spc="-1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&amp;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will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continue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25" dirty="0">
                <a:latin typeface="Eras Light ITC" panose="020B0402030504020804" pitchFamily="34" charset="0"/>
                <a:cs typeface="Arial"/>
              </a:rPr>
              <a:t>to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do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43" dirty="0">
                <a:latin typeface="Eras Light ITC" panose="020B0402030504020804" pitchFamily="34" charset="0"/>
                <a:cs typeface="Arial"/>
              </a:rPr>
              <a:t>so</a:t>
            </a:r>
            <a:r>
              <a:rPr lang="en-US" sz="1400" b="1" spc="-1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in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33" dirty="0">
                <a:latin typeface="Eras Light ITC" panose="020B0402030504020804" pitchFamily="34" charset="0"/>
                <a:cs typeface="Arial"/>
              </a:rPr>
              <a:t>efforts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25" dirty="0">
                <a:latin typeface="Eras Light ITC" panose="020B0402030504020804" pitchFamily="34" charset="0"/>
                <a:cs typeface="Arial"/>
              </a:rPr>
              <a:t>to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help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save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our</a:t>
            </a:r>
            <a:r>
              <a:rPr lang="en-US" sz="1400" b="1" spc="-18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dirty="0">
                <a:latin typeface="Eras Light ITC" panose="020B0402030504020804" pitchFamily="34" charset="0"/>
                <a:cs typeface="Arial"/>
              </a:rPr>
              <a:t>planet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28" dirty="0">
                <a:latin typeface="Eras Light ITC" panose="020B0402030504020804" pitchFamily="34" charset="0"/>
                <a:cs typeface="Arial"/>
              </a:rPr>
              <a:t>with</a:t>
            </a:r>
            <a:r>
              <a:rPr lang="en-US" sz="1400" b="1" spc="-15" dirty="0">
                <a:latin typeface="Eras Light ITC" panose="020B0402030504020804" pitchFamily="34" charset="0"/>
                <a:cs typeface="Arial"/>
              </a:rPr>
              <a:t> </a:t>
            </a:r>
            <a:r>
              <a:rPr lang="en-US" sz="1400" b="1" spc="-5" dirty="0">
                <a:latin typeface="Eras Light ITC" panose="020B0402030504020804" pitchFamily="34" charset="0"/>
                <a:cs typeface="Arial"/>
              </a:rPr>
              <a:t>sustainable construction.  </a:t>
            </a:r>
            <a:endParaRPr lang="en-US" sz="1400" b="1" spc="-5" dirty="0">
              <a:latin typeface="Eras Light ITC" panose="020B0402030504020804" pitchFamily="34" charset="0"/>
              <a:ea typeface="Times New Roman" panose="02020603050405020304" pitchFamily="18" charset="0"/>
              <a:cs typeface="Arial"/>
            </a:endParaRPr>
          </a:p>
          <a:p>
            <a:pPr algn="just">
              <a:spcBef>
                <a:spcPts val="1600"/>
              </a:spcBef>
            </a:pP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Ou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r branch in Maputo is headed by Dr Verona Parkinson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 who specializes in </a:t>
            </a:r>
            <a:r>
              <a:rPr lang="en-US" sz="1400" b="1" dirty="0">
                <a:latin typeface="Eras Light ITC" panose="020B0402030504020804" pitchFamily="34" charset="0"/>
              </a:rPr>
              <a:t>Food Security &amp; Nutrition, Agricultural Advisory Services, &amp; Climate Change. Verona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has significant international development knowledge &amp; fieldwork skills. She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has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managed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large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number</a:t>
            </a:r>
            <a:r>
              <a:rPr lang="en-US" sz="1400" b="1" spc="-1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surveys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has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proven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project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management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skills. As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Director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Projects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at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AGEMA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Consultoria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she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has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coordinated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managed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wide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range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multidisciplinary</a:t>
            </a:r>
            <a:r>
              <a:rPr lang="en-US" sz="1400" b="1" spc="-1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projects,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scientific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studies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evaluated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projects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funded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by</a:t>
            </a:r>
            <a:r>
              <a:rPr lang="en-US" sz="1400" b="1" spc="-2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agencies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such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as the AfDB, CDKN, GAC, DANIDA, DfID. IDB, IFAD, JICA, UNDP &amp; the World Bank. 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As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Team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Leader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in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Climate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Change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her s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tudies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encompass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adaptation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mitigation in Mozambique, &amp; she has presented several papers on the impact of climate change on food security at international conferences.  </a:t>
            </a:r>
            <a:endParaRPr lang="en-US" sz="1400" b="1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1600"/>
              </a:spcBef>
            </a:pP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With 20 years work experience in Mozambique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she also supervised several project reviews &amp; evaluations 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including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IFAD’s programs in Cabo Delgado, Nampula &amp; Maputo provinces.</a:t>
            </a:r>
            <a:r>
              <a:rPr lang="en-US" sz="1400" b="1" spc="100" dirty="0">
                <a:latin typeface="Eras Light ITC" panose="020B0402030504020804" pitchFamily="34" charset="0"/>
                <a:ea typeface="Times New Roman" panose="02020603050405020304" pitchFamily="18" charset="0"/>
              </a:rPr>
              <a:t> Dr. Parkinson further reviewed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Regional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Technical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Assistance IFAD Grants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, m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anaged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led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the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final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evaluations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two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USAID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programs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in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Sofala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Manica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 Tete &amp; Niassa provinces &amp; a JICA funded project in Niassa province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. She a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lso coordinated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evaluations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projects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on water</a:t>
            </a:r>
            <a:r>
              <a:rPr lang="en-US" sz="1400" b="1" spc="-8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sanitation &amp; public health.</a:t>
            </a:r>
            <a:endParaRPr lang="en-US" sz="1400" b="1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1600"/>
              </a:spcBef>
            </a:pP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Verona is currently coordinating the mid-term evaluation of the VIVA program funded by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the Global Fund</a:t>
            </a:r>
            <a:r>
              <a:rPr lang="en-US" sz="1400" b="1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on HIV in three provinces in Mozambique &amp; is the Team Leader for a stakeholder project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on</a:t>
            </a:r>
            <a:r>
              <a:rPr lang="en-US" sz="1400" b="1" spc="-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Resilience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Food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Security.</a:t>
            </a:r>
            <a:r>
              <a:rPr lang="en-US" sz="1400" b="1" spc="100" dirty="0">
                <a:latin typeface="Eras Light ITC" panose="020B0402030504020804" pitchFamily="34" charset="0"/>
                <a:ea typeface="Times New Roman" panose="02020603050405020304" pitchFamily="18" charset="0"/>
              </a:rPr>
              <a:t> She participated in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 Regional Food Security &amp; Livelihood Analysis in Mozambique &amp; Angola. She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has</a:t>
            </a:r>
            <a:r>
              <a:rPr lang="en-US" sz="1400" b="1" spc="-8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published scientific papers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is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reviewer</a:t>
            </a:r>
            <a:r>
              <a:rPr lang="en-US" sz="1400" b="1" spc="-5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for</a:t>
            </a:r>
            <a:r>
              <a:rPr lang="en-US" sz="1400" b="1" spc="-13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the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African</a:t>
            </a:r>
            <a:r>
              <a:rPr lang="en-US" sz="1400" b="1" spc="-10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Journal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of</a:t>
            </a:r>
            <a:r>
              <a:rPr lang="en-US" sz="1400" b="1" spc="-8" dirty="0">
                <a:latin typeface="Eras Light ITC" panose="020B04020305040208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Agricultural Research, the African Journal of Biotechnology</a:t>
            </a:r>
            <a:r>
              <a:rPr lang="en-US" sz="1400" b="1" spc="1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&amp; the International Journal of Water Resources &amp; Environmental Engineering.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1F1DB-0093-2DC0-D11A-6519D484C3A1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6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19F6E1BA-14B0-7DF8-B54C-5A53B7A85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6143" y="188913"/>
            <a:ext cx="7347857" cy="719137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kumimoji="0" lang="en-US" altLang="en-US" sz="1800" b="0" i="0" u="none" strike="noStrike" kern="1200" cap="small" spc="0" normalizeH="0" baseline="0" noProof="0" dirty="0">
                <a:ln>
                  <a:noFill/>
                </a:ln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print SF" pitchFamily="2" charset="0"/>
                <a:ea typeface="+mj-ea"/>
                <a:cs typeface="+mj-cs"/>
              </a:rPr>
              <a:t>(1a)</a:t>
            </a:r>
            <a:r>
              <a:rPr lang="en-US" altLang="en-US" sz="24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9614" y="3108744"/>
            <a:ext cx="8792936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b="1" spc="-53" dirty="0">
                <a:latin typeface="Eras Light ITC" panose="020B0402030504020804" pitchFamily="34" charset="0"/>
                <a:cs typeface="Arial"/>
              </a:rPr>
              <a:t>Homeland Intelligence Technologies International, Inc. (HITI) is a small business operated by veteran's with a proven past performance track record providing professional security services worldwide to the U.S. Government and foreign governments.</a:t>
            </a:r>
          </a:p>
          <a:p>
            <a:pPr algn="just">
              <a:spcBef>
                <a:spcPts val="2000"/>
              </a:spcBef>
            </a:pPr>
            <a:r>
              <a:rPr lang="en-US" b="1" spc="-53" dirty="0">
                <a:latin typeface="Eras Light ITC" panose="020B0402030504020804" pitchFamily="34" charset="0"/>
                <a:cs typeface="Arial"/>
              </a:rPr>
              <a:t>Our services include but are not limited to: Security &amp; Protective Services, U.S. Immigration Detainee Transport, Logistics &amp; Supply Chain Security, Risk Management, Cybersecurity, and Planning &amp; Executing Evacuations of Non- Essential Personnel during crises.</a:t>
            </a:r>
          </a:p>
          <a:p>
            <a:pPr algn="just">
              <a:spcBef>
                <a:spcPts val="2000"/>
              </a:spcBef>
            </a:pPr>
            <a:r>
              <a:rPr lang="en-US" b="1" spc="-53" dirty="0">
                <a:latin typeface="Eras Light ITC" panose="020B0402030504020804" pitchFamily="34" charset="0"/>
                <a:cs typeface="Arial"/>
              </a:rPr>
              <a:t>For over10 years, our company has provided professional security services to the U.S. Government. We support the protection of significant military equipment / technologies transferred by foreign military sales and co-production agreements to Foreign Governments as well.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91" y="908050"/>
            <a:ext cx="1855417" cy="2055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E42AE-CC77-8F64-6669-B107999E2722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7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9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07E6F05-873D-2E3E-754D-57B5FD2FC1BB}"/>
              </a:ext>
            </a:extLst>
          </p:cNvPr>
          <p:cNvSpPr txBox="1"/>
          <p:nvPr/>
        </p:nvSpPr>
        <p:spPr>
          <a:xfrm>
            <a:off x="179614" y="2005885"/>
            <a:ext cx="87929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1800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F-</a:t>
            </a:r>
            <a:r>
              <a:rPr lang="en-US" sz="1800" b="1" spc="-127" dirty="0">
                <a:solidFill>
                  <a:srgbClr val="000000"/>
                </a:solidFill>
                <a:latin typeface="Eras Medium ITC" panose="020B0602030504020804" pitchFamily="34" charset="0"/>
              </a:rPr>
              <a:t>16</a:t>
            </a:r>
            <a:r>
              <a:rPr lang="en-US" sz="1800" b="1" spc="-5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33" dirty="0">
                <a:solidFill>
                  <a:srgbClr val="000000"/>
                </a:solidFill>
                <a:latin typeface="Eras Medium ITC" panose="020B0602030504020804" pitchFamily="34" charset="0"/>
              </a:rPr>
              <a:t>Pakistan</a:t>
            </a:r>
            <a:r>
              <a:rPr lang="en-US" sz="1800" b="1" spc="-73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30" dirty="0">
                <a:solidFill>
                  <a:srgbClr val="000000"/>
                </a:solidFill>
                <a:latin typeface="Eras Medium ITC" panose="020B0602030504020804" pitchFamily="34" charset="0"/>
              </a:rPr>
              <a:t>Air</a:t>
            </a:r>
            <a:r>
              <a:rPr lang="en-US" sz="1800" b="1" spc="-73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35" dirty="0">
                <a:solidFill>
                  <a:srgbClr val="000000"/>
                </a:solidFill>
                <a:latin typeface="Eras Medium ITC" panose="020B0602030504020804" pitchFamily="34" charset="0"/>
              </a:rPr>
              <a:t>Force</a:t>
            </a:r>
            <a:r>
              <a:rPr lang="en-US" sz="1800" b="1" spc="-38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40" dirty="0">
                <a:solidFill>
                  <a:srgbClr val="000000"/>
                </a:solidFill>
                <a:latin typeface="Eras Medium ITC" panose="020B0602030504020804" pitchFamily="34" charset="0"/>
              </a:rPr>
              <a:t>(PAF): </a:t>
            </a:r>
            <a:r>
              <a:rPr lang="en-US" sz="1800" b="1" spc="-133" dirty="0">
                <a:solidFill>
                  <a:srgbClr val="000000"/>
                </a:solidFill>
                <a:latin typeface="Eras Medium ITC" panose="020B0602030504020804" pitchFamily="34" charset="0"/>
              </a:rPr>
              <a:t>1st</a:t>
            </a:r>
            <a:r>
              <a:rPr lang="en-US" sz="1800" b="1" spc="-5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53" dirty="0">
                <a:solidFill>
                  <a:srgbClr val="000000"/>
                </a:solidFill>
                <a:latin typeface="Eras Medium ITC" panose="020B0602030504020804" pitchFamily="34" charset="0"/>
              </a:rPr>
              <a:t>DoD</a:t>
            </a:r>
            <a:r>
              <a:rPr lang="en-US" sz="1800" b="1" spc="-38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43" dirty="0">
                <a:solidFill>
                  <a:srgbClr val="000000"/>
                </a:solidFill>
                <a:latin typeface="Eras Medium ITC" panose="020B0602030504020804" pitchFamily="34" charset="0"/>
              </a:rPr>
              <a:t>Technical</a:t>
            </a:r>
            <a:r>
              <a:rPr lang="en-US" sz="1800" b="1" spc="-40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5" dirty="0">
                <a:solidFill>
                  <a:srgbClr val="000000"/>
                </a:solidFill>
                <a:latin typeface="Eras Medium ITC" panose="020B0602030504020804" pitchFamily="34" charset="0"/>
              </a:rPr>
              <a:t>Security</a:t>
            </a:r>
            <a:r>
              <a:rPr lang="en-US" sz="1800" b="1" spc="-38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Eras Medium ITC" panose="020B0602030504020804" pitchFamily="34" charset="0"/>
              </a:rPr>
              <a:t>Team</a:t>
            </a:r>
            <a:r>
              <a:rPr lang="en-US" sz="1800" b="1" spc="-38" dirty="0">
                <a:solidFill>
                  <a:srgbClr val="000000"/>
                </a:solidFill>
                <a:latin typeface="Eras Medium ITC" panose="020B0602030504020804" pitchFamily="34" charset="0"/>
              </a:rPr>
              <a:t> </a:t>
            </a:r>
            <a:r>
              <a:rPr lang="en-US" sz="1800" b="1" spc="-5" dirty="0">
                <a:solidFill>
                  <a:srgbClr val="000000"/>
                </a:solidFill>
                <a:latin typeface="Eras Medium ITC" panose="020B0602030504020804" pitchFamily="34" charset="0"/>
              </a:rPr>
              <a:t>Program</a:t>
            </a:r>
          </a:p>
          <a:p>
            <a:pPr algn="just">
              <a:spcBef>
                <a:spcPts val="600"/>
              </a:spcBef>
            </a:pP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Developed, designed &amp; implemented PAF F-16 security programs &amp; electronic/video security systems. Provides U.S. Government required enhanced end-use monitoring &amp; on-site training of PAF security personnel. Also developed a full video library for use by future recruits for rapid familiarization to the base security operations.</a:t>
            </a:r>
          </a:p>
          <a:p>
            <a:pPr marL="6350" algn="just">
              <a:spcBef>
                <a:spcPts val="600"/>
              </a:spcBef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F-16 Iraqi Air Force: 2nd DoD Technical Security Team Program</a:t>
            </a:r>
          </a:p>
          <a:p>
            <a:pPr algn="just">
              <a:spcBef>
                <a:spcPts val="600"/>
              </a:spcBef>
            </a:pP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Provided mentorship and oversight to 60+ </a:t>
            </a:r>
            <a:r>
              <a:rPr lang="en-US" sz="1600" spc="-5" dirty="0" err="1">
                <a:solidFill>
                  <a:srgbClr val="000000"/>
                </a:solidFill>
                <a:latin typeface="Eras Light ITC" panose="020B0402030504020804" pitchFamily="34" charset="0"/>
              </a:rPr>
              <a:t>IqAF</a:t>
            </a: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 officers and 1300+ enlisted personnel. Also conducted 22,000+ program evaluations, program management reviews &amp; security exercises to ensure compliance with U.S. Gov’t. security requirements that led to the successful delivery of F-16 aircraft. Developed, trained &amp; supervised the execution of the </a:t>
            </a:r>
            <a:r>
              <a:rPr lang="en-US" sz="1600" spc="-5" dirty="0" err="1">
                <a:solidFill>
                  <a:srgbClr val="000000"/>
                </a:solidFill>
                <a:latin typeface="Eras Light ITC" panose="020B0402030504020804" pitchFamily="34" charset="0"/>
              </a:rPr>
              <a:t>IqAF</a:t>
            </a: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 Base Defense Plan for </a:t>
            </a:r>
            <a:r>
              <a:rPr lang="en-US" sz="1600" spc="-5" dirty="0" err="1">
                <a:solidFill>
                  <a:srgbClr val="000000"/>
                </a:solidFill>
                <a:latin typeface="Eras Light ITC" panose="020B0402030504020804" pitchFamily="34" charset="0"/>
              </a:rPr>
              <a:t>Balad</a:t>
            </a: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 Air Base to support the requirements of foreign military sales case.</a:t>
            </a:r>
            <a:endParaRPr lang="en-US" sz="1000" dirty="0">
              <a:latin typeface="Arial"/>
              <a:cs typeface="Arial"/>
            </a:endParaRPr>
          </a:p>
          <a:p>
            <a:pPr marL="6350" algn="just">
              <a:spcBef>
                <a:spcPts val="600"/>
              </a:spcBef>
            </a:pPr>
            <a:r>
              <a:rPr lang="en-US" b="1" spc="-50" dirty="0">
                <a:solidFill>
                  <a:srgbClr val="000000"/>
                </a:solidFill>
                <a:latin typeface="Eras Medium ITC" panose="020B0602030504020804" pitchFamily="34" charset="0"/>
              </a:rPr>
              <a:t>ICE Air Operations</a:t>
            </a:r>
          </a:p>
          <a:p>
            <a:pPr algn="just">
              <a:spcBef>
                <a:spcPts val="600"/>
              </a:spcBef>
            </a:pPr>
            <a:r>
              <a:rPr lang="en-US" sz="1600" spc="-5" dirty="0">
                <a:solidFill>
                  <a:srgbClr val="000000"/>
                </a:solidFill>
                <a:latin typeface="Eras Light ITC" panose="020B0402030504020804" pitchFamily="34" charset="0"/>
              </a:rPr>
              <a:t>Scheduled Large Aircraft Charters &amp; Special High-Risk Charters daily. Assisted in the coordination of deportation missions with ICE regional offices, contractor pilots, aircraft mechanics, flight attendants, &amp;medical/security personnel. Conducted preflight checks, monitored &amp; coordinated ICE Air Operations mission &amp; streamlined communication between all parties. Conducted 1000+ aircraft missions with 100% safety &amp; security compliance.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B9F60-2FEC-A1B8-0046-97A0D2A23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99" y="908051"/>
            <a:ext cx="882673" cy="9778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7BF3B8C-381C-3D97-C3D2-A8B683FF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472" y="1162599"/>
            <a:ext cx="3156335" cy="4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Our Programs</a:t>
            </a:r>
            <a:endParaRPr lang="uk-UA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6394DC0-16D7-436E-C3A6-5D84759B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43" y="188913"/>
            <a:ext cx="7413171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ECM Team Strategic Partners </a:t>
            </a:r>
            <a:r>
              <a:rPr lang="en-US" altLang="en-US" sz="1800" kern="120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(1b)</a:t>
            </a:r>
            <a:r>
              <a:rPr lang="en-US" altLang="en-US" sz="2400" kern="0" cap="small" dirty="0">
                <a:solidFill>
                  <a:srgbClr val="006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 </a:t>
            </a:r>
            <a:endParaRPr lang="en-US" altLang="en-US" sz="2800" kern="0" cap="small" dirty="0">
              <a:solidFill>
                <a:srgbClr val="0062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1A66CE-E323-2905-1053-355CF29F4993}"/>
              </a:ext>
            </a:extLst>
          </p:cNvPr>
          <p:cNvSpPr txBox="1"/>
          <p:nvPr/>
        </p:nvSpPr>
        <p:spPr>
          <a:xfrm>
            <a:off x="0" y="6564073"/>
            <a:ext cx="2861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00"/>
                </a:solidFill>
                <a:latin typeface="Eras Medium ITC" panose="020B0602030504020804" pitchFamily="34" charset="0"/>
              </a:rPr>
              <a:t>8</a:t>
            </a:r>
            <a:endParaRPr lang="en-US" sz="100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10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45B5FF"/>
      </a:lt2>
      <a:accent1>
        <a:srgbClr val="5CCCFC"/>
      </a:accent1>
      <a:accent2>
        <a:srgbClr val="5BDDFD"/>
      </a:accent2>
      <a:accent3>
        <a:srgbClr val="FFFFFF"/>
      </a:accent3>
      <a:accent4>
        <a:srgbClr val="404040"/>
      </a:accent4>
      <a:accent5>
        <a:srgbClr val="B5E2FD"/>
      </a:accent5>
      <a:accent6>
        <a:srgbClr val="52C8E5"/>
      </a:accent6>
      <a:hlink>
        <a:srgbClr val="89E2FF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2057D6"/>
        </a:lt2>
        <a:accent1>
          <a:srgbClr val="3D99F0"/>
        </a:accent1>
        <a:accent2>
          <a:srgbClr val="1280E4"/>
        </a:accent2>
        <a:accent3>
          <a:srgbClr val="FFFFFF"/>
        </a:accent3>
        <a:accent4>
          <a:srgbClr val="404040"/>
        </a:accent4>
        <a:accent5>
          <a:srgbClr val="AFCAF6"/>
        </a:accent5>
        <a:accent6>
          <a:srgbClr val="0F73CF"/>
        </a:accent6>
        <a:hlink>
          <a:srgbClr val="58AEF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1D47B2"/>
        </a:lt2>
        <a:accent1>
          <a:srgbClr val="4880D6"/>
        </a:accent1>
        <a:accent2>
          <a:srgbClr val="7FACE4"/>
        </a:accent2>
        <a:accent3>
          <a:srgbClr val="FFFFFF"/>
        </a:accent3>
        <a:accent4>
          <a:srgbClr val="404040"/>
        </a:accent4>
        <a:accent5>
          <a:srgbClr val="B1C0E8"/>
        </a:accent5>
        <a:accent6>
          <a:srgbClr val="729BCF"/>
        </a:accent6>
        <a:hlink>
          <a:srgbClr val="A3C4F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0CC0"/>
        </a:lt2>
        <a:accent1>
          <a:srgbClr val="0520E9"/>
        </a:accent1>
        <a:accent2>
          <a:srgbClr val="1B55D0"/>
        </a:accent2>
        <a:accent3>
          <a:srgbClr val="FFFFFF"/>
        </a:accent3>
        <a:accent4>
          <a:srgbClr val="404040"/>
        </a:accent4>
        <a:accent5>
          <a:srgbClr val="AAABF2"/>
        </a:accent5>
        <a:accent6>
          <a:srgbClr val="174CBC"/>
        </a:accent6>
        <a:hlink>
          <a:srgbClr val="3B95E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1C1C1C"/>
        </a:dk1>
        <a:lt1>
          <a:srgbClr val="FFFFFF"/>
        </a:lt1>
        <a:dk2>
          <a:srgbClr val="4D4D4D"/>
        </a:dk2>
        <a:lt2>
          <a:srgbClr val="000CC0"/>
        </a:lt2>
        <a:accent1>
          <a:srgbClr val="0520E9"/>
        </a:accent1>
        <a:accent2>
          <a:srgbClr val="1B55D0"/>
        </a:accent2>
        <a:accent3>
          <a:srgbClr val="FFFFFF"/>
        </a:accent3>
        <a:accent4>
          <a:srgbClr val="161616"/>
        </a:accent4>
        <a:accent5>
          <a:srgbClr val="AAABF2"/>
        </a:accent5>
        <a:accent6>
          <a:srgbClr val="174CBC"/>
        </a:accent6>
        <a:hlink>
          <a:srgbClr val="3B95E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92C80"/>
        </a:lt2>
        <a:accent1>
          <a:srgbClr val="053CBB"/>
        </a:accent1>
        <a:accent2>
          <a:srgbClr val="2B63A9"/>
        </a:accent2>
        <a:accent3>
          <a:srgbClr val="FFFFFF"/>
        </a:accent3>
        <a:accent4>
          <a:srgbClr val="404040"/>
        </a:accent4>
        <a:accent5>
          <a:srgbClr val="AAAFDA"/>
        </a:accent5>
        <a:accent6>
          <a:srgbClr val="265999"/>
        </a:accent6>
        <a:hlink>
          <a:srgbClr val="60D3E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053374"/>
        </a:lt2>
        <a:accent1>
          <a:srgbClr val="118CC9"/>
        </a:accent1>
        <a:accent2>
          <a:srgbClr val="1068B8"/>
        </a:accent2>
        <a:accent3>
          <a:srgbClr val="FFFFFF"/>
        </a:accent3>
        <a:accent4>
          <a:srgbClr val="404040"/>
        </a:accent4>
        <a:accent5>
          <a:srgbClr val="AAC5E1"/>
        </a:accent5>
        <a:accent6>
          <a:srgbClr val="0D5EA6"/>
        </a:accent6>
        <a:hlink>
          <a:srgbClr val="41C3F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45B5FF"/>
        </a:lt2>
        <a:accent1>
          <a:srgbClr val="5CCCFC"/>
        </a:accent1>
        <a:accent2>
          <a:srgbClr val="5BDDFD"/>
        </a:accent2>
        <a:accent3>
          <a:srgbClr val="FFFFFF"/>
        </a:accent3>
        <a:accent4>
          <a:srgbClr val="404040"/>
        </a:accent4>
        <a:accent5>
          <a:srgbClr val="B5E2FD"/>
        </a:accent5>
        <a:accent6>
          <a:srgbClr val="52C8E5"/>
        </a:accent6>
        <a:hlink>
          <a:srgbClr val="89E2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45B5FF"/>
      </a:lt2>
      <a:accent1>
        <a:srgbClr val="5CCCFC"/>
      </a:accent1>
      <a:accent2>
        <a:srgbClr val="5BDDFD"/>
      </a:accent2>
      <a:accent3>
        <a:srgbClr val="FFFFFF"/>
      </a:accent3>
      <a:accent4>
        <a:srgbClr val="404040"/>
      </a:accent4>
      <a:accent5>
        <a:srgbClr val="B5E2FD"/>
      </a:accent5>
      <a:accent6>
        <a:srgbClr val="52C8E5"/>
      </a:accent6>
      <a:hlink>
        <a:srgbClr val="89E2FF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2057D6"/>
        </a:lt2>
        <a:accent1>
          <a:srgbClr val="3D99F0"/>
        </a:accent1>
        <a:accent2>
          <a:srgbClr val="1280E4"/>
        </a:accent2>
        <a:accent3>
          <a:srgbClr val="FFFFFF"/>
        </a:accent3>
        <a:accent4>
          <a:srgbClr val="404040"/>
        </a:accent4>
        <a:accent5>
          <a:srgbClr val="AFCAF6"/>
        </a:accent5>
        <a:accent6>
          <a:srgbClr val="0F73CF"/>
        </a:accent6>
        <a:hlink>
          <a:srgbClr val="58AEF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1D47B2"/>
        </a:lt2>
        <a:accent1>
          <a:srgbClr val="4880D6"/>
        </a:accent1>
        <a:accent2>
          <a:srgbClr val="7FACE4"/>
        </a:accent2>
        <a:accent3>
          <a:srgbClr val="FFFFFF"/>
        </a:accent3>
        <a:accent4>
          <a:srgbClr val="404040"/>
        </a:accent4>
        <a:accent5>
          <a:srgbClr val="B1C0E8"/>
        </a:accent5>
        <a:accent6>
          <a:srgbClr val="729BCF"/>
        </a:accent6>
        <a:hlink>
          <a:srgbClr val="A3C4F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0CC0"/>
        </a:lt2>
        <a:accent1>
          <a:srgbClr val="0520E9"/>
        </a:accent1>
        <a:accent2>
          <a:srgbClr val="1B55D0"/>
        </a:accent2>
        <a:accent3>
          <a:srgbClr val="FFFFFF"/>
        </a:accent3>
        <a:accent4>
          <a:srgbClr val="404040"/>
        </a:accent4>
        <a:accent5>
          <a:srgbClr val="AAABF2"/>
        </a:accent5>
        <a:accent6>
          <a:srgbClr val="174CBC"/>
        </a:accent6>
        <a:hlink>
          <a:srgbClr val="3B95E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1C1C1C"/>
        </a:dk1>
        <a:lt1>
          <a:srgbClr val="FFFFFF"/>
        </a:lt1>
        <a:dk2>
          <a:srgbClr val="4D4D4D"/>
        </a:dk2>
        <a:lt2>
          <a:srgbClr val="000CC0"/>
        </a:lt2>
        <a:accent1>
          <a:srgbClr val="0520E9"/>
        </a:accent1>
        <a:accent2>
          <a:srgbClr val="1B55D0"/>
        </a:accent2>
        <a:accent3>
          <a:srgbClr val="FFFFFF"/>
        </a:accent3>
        <a:accent4>
          <a:srgbClr val="161616"/>
        </a:accent4>
        <a:accent5>
          <a:srgbClr val="AAABF2"/>
        </a:accent5>
        <a:accent6>
          <a:srgbClr val="174CBC"/>
        </a:accent6>
        <a:hlink>
          <a:srgbClr val="3B95E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92C80"/>
        </a:lt2>
        <a:accent1>
          <a:srgbClr val="053CBB"/>
        </a:accent1>
        <a:accent2>
          <a:srgbClr val="2B63A9"/>
        </a:accent2>
        <a:accent3>
          <a:srgbClr val="FFFFFF"/>
        </a:accent3>
        <a:accent4>
          <a:srgbClr val="404040"/>
        </a:accent4>
        <a:accent5>
          <a:srgbClr val="AAAFDA"/>
        </a:accent5>
        <a:accent6>
          <a:srgbClr val="265999"/>
        </a:accent6>
        <a:hlink>
          <a:srgbClr val="60D3E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053374"/>
        </a:lt2>
        <a:accent1>
          <a:srgbClr val="118CC9"/>
        </a:accent1>
        <a:accent2>
          <a:srgbClr val="1068B8"/>
        </a:accent2>
        <a:accent3>
          <a:srgbClr val="FFFFFF"/>
        </a:accent3>
        <a:accent4>
          <a:srgbClr val="404040"/>
        </a:accent4>
        <a:accent5>
          <a:srgbClr val="AAC5E1"/>
        </a:accent5>
        <a:accent6>
          <a:srgbClr val="0D5EA6"/>
        </a:accent6>
        <a:hlink>
          <a:srgbClr val="41C3FB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45B5FF"/>
        </a:lt2>
        <a:accent1>
          <a:srgbClr val="5CCCFC"/>
        </a:accent1>
        <a:accent2>
          <a:srgbClr val="5BDDFD"/>
        </a:accent2>
        <a:accent3>
          <a:srgbClr val="FFFFFF"/>
        </a:accent3>
        <a:accent4>
          <a:srgbClr val="404040"/>
        </a:accent4>
        <a:accent5>
          <a:srgbClr val="B5E2FD"/>
        </a:accent5>
        <a:accent6>
          <a:srgbClr val="52C8E5"/>
        </a:accent6>
        <a:hlink>
          <a:srgbClr val="89E2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2511</Words>
  <Application>Microsoft Macintosh PowerPoint</Application>
  <PresentationFormat>On-screen Show (4:3)</PresentationFormat>
  <Paragraphs>254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Eras Demi ITC</vt:lpstr>
      <vt:lpstr>Eras Light ITC</vt:lpstr>
      <vt:lpstr>Eras Medium ITC</vt:lpstr>
      <vt:lpstr>Sprint SF</vt:lpstr>
      <vt:lpstr>Tahoma</vt:lpstr>
      <vt:lpstr>template</vt:lpstr>
      <vt:lpstr>1_template</vt:lpstr>
      <vt:lpstr>Comprehensively Protecting Critical Infrastructure in Africa</vt:lpstr>
      <vt:lpstr>ECM Team Overview (1)</vt:lpstr>
      <vt:lpstr>ECM Team Overview (2)</vt:lpstr>
      <vt:lpstr>ECM Team Overview (3)</vt:lpstr>
      <vt:lpstr>ECM Team Overview (4)</vt:lpstr>
      <vt:lpstr>ECM Team Overview (5) </vt:lpstr>
      <vt:lpstr>ECM Team Overview (6) </vt:lpstr>
      <vt:lpstr>ECM Team Strategic Partners (1a)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-</dc:creator>
  <cp:lastModifiedBy>Jenni Weideman</cp:lastModifiedBy>
  <cp:revision>67</cp:revision>
  <dcterms:created xsi:type="dcterms:W3CDTF">2005-12-15T13:44:20Z</dcterms:created>
  <dcterms:modified xsi:type="dcterms:W3CDTF">2022-07-17T19:22:21Z</dcterms:modified>
</cp:coreProperties>
</file>